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8"/>
  </p:notesMasterIdLst>
  <p:sldIdLst>
    <p:sldId id="256" r:id="rId2"/>
    <p:sldId id="273" r:id="rId3"/>
    <p:sldId id="259" r:id="rId4"/>
    <p:sldId id="261" r:id="rId5"/>
    <p:sldId id="258" r:id="rId6"/>
    <p:sldId id="257" r:id="rId7"/>
    <p:sldId id="266" r:id="rId8"/>
    <p:sldId id="263" r:id="rId9"/>
    <p:sldId id="269" r:id="rId10"/>
    <p:sldId id="274" r:id="rId11"/>
    <p:sldId id="275" r:id="rId12"/>
    <p:sldId id="267" r:id="rId13"/>
    <p:sldId id="265" r:id="rId14"/>
    <p:sldId id="276" r:id="rId15"/>
    <p:sldId id="270" r:id="rId16"/>
    <p:sldId id="277"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Lato" panose="020F0502020204030203"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A8F53F-936B-2740-9D0B-DA23B1B6B7AC}" v="1052" dt="2022-11-29T03:58:07.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2"/>
  </p:normalViewPr>
  <p:slideViewPr>
    <p:cSldViewPr snapToGrid="0">
      <p:cViewPr varScale="1">
        <p:scale>
          <a:sx n="181" d="100"/>
          <a:sy n="181"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fl.com/play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Prabu</a:t>
            </a:r>
          </a:p>
          <a:p>
            <a:pPr marL="0" indent="0">
              <a:buNone/>
            </a:pPr>
            <a:r>
              <a:rPr lang="en-US"/>
              <a:t>Introduction to us.....</a:t>
            </a:r>
          </a:p>
          <a:p>
            <a:pPr marL="0" indent="0">
              <a:buNone/>
            </a:pPr>
            <a:endParaRPr lang="en-US"/>
          </a:p>
          <a:p>
            <a:pPr>
              <a:buNone/>
            </a:pPr>
            <a:r>
              <a:rPr lang="en-US"/>
              <a:t>Welcome to the Broncos Extra Point, where Bronco members(Rob, Aarthi, Diego, and I) of the NFL's football data and analytics team will share updates on Nationwide trends in football data. These interesting visualizations showcase innovative ways to use the league's data and provide an inside look at how the NFL uses data-driven insight to improve and monitor player and performance.</a:t>
            </a:r>
          </a:p>
          <a:p>
            <a:pPr>
              <a:buNone/>
            </a:pPr>
            <a:endParaRPr lang="en-US"/>
          </a:p>
          <a:p>
            <a:pPr>
              <a:buNone/>
            </a:pPr>
            <a:r>
              <a:rPr lang="en-US"/>
              <a:t>Background music</a:t>
            </a:r>
          </a:p>
          <a:p>
            <a:pPr>
              <a:buNone/>
            </a:pPr>
            <a:r>
              <a:rPr lang="en-US"/>
              <a:t>https://</a:t>
            </a:r>
            <a:r>
              <a:rPr lang="en-US" err="1"/>
              <a:t>www.youtube.com</a:t>
            </a:r>
            <a:r>
              <a:rPr lang="en-US"/>
              <a:t>/</a:t>
            </a:r>
            <a:r>
              <a:rPr lang="en-US" err="1"/>
              <a:t>watch?v</a:t>
            </a:r>
            <a:r>
              <a:rPr lang="en-US"/>
              <a:t>=KxNGMvNIvP8</a:t>
            </a:r>
            <a:br>
              <a:rPr lang="en-US"/>
            </a:br>
            <a:endParaRPr lang="en-US"/>
          </a:p>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bb05dba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bb05dba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Age vs positions</a:t>
            </a:r>
          </a:p>
          <a:p>
            <a:pPr marL="0" indent="0">
              <a:buNone/>
            </a:pPr>
            <a:endParaRPr lang="en-US"/>
          </a:p>
          <a:p>
            <a:pPr marL="0" indent="0">
              <a:buNone/>
            </a:pPr>
            <a:r>
              <a:rPr lang="en-US"/>
              <a:t>Tallest</a:t>
            </a:r>
          </a:p>
          <a:p>
            <a:pPr marL="0" indent="0">
              <a:buNone/>
            </a:pPr>
            <a:endParaRPr lang="en-US"/>
          </a:p>
          <a:p>
            <a:pPr marL="0" indent="0">
              <a:buNone/>
            </a:pPr>
            <a:r>
              <a:rPr lang="en-US"/>
              <a:t>OT</a:t>
            </a:r>
          </a:p>
          <a:p>
            <a:pPr marL="0" indent="0">
              <a:buNone/>
            </a:pPr>
            <a:r>
              <a:rPr lang="en-US"/>
              <a:t>T</a:t>
            </a:r>
          </a:p>
          <a:p>
            <a:pPr marL="0" indent="0">
              <a:buNone/>
            </a:pPr>
            <a:r>
              <a:rPr lang="en-US"/>
              <a:t>TE</a:t>
            </a:r>
          </a:p>
          <a:p>
            <a:pPr marL="0" indent="0">
              <a:buNone/>
            </a:pPr>
            <a:endParaRPr lang="en-US"/>
          </a:p>
          <a:p>
            <a:pPr marL="0" indent="0">
              <a:buNone/>
            </a:pPr>
            <a:endParaRPr lang="en-US"/>
          </a:p>
          <a:p>
            <a:pPr marL="0" indent="0">
              <a:buNone/>
            </a:pPr>
            <a:r>
              <a:rPr lang="en-US"/>
              <a:t>Shortest</a:t>
            </a:r>
          </a:p>
          <a:p>
            <a:pPr marL="0" indent="0">
              <a:buNone/>
            </a:pPr>
            <a:r>
              <a:rPr lang="en-US"/>
              <a:t>RB</a:t>
            </a:r>
          </a:p>
          <a:p>
            <a:pPr marL="0" indent="0">
              <a:buNone/>
            </a:pPr>
            <a:r>
              <a:rPr lang="en-US"/>
              <a:t>CB</a:t>
            </a:r>
          </a:p>
          <a:p>
            <a:pPr marL="0" indent="0">
              <a:buNone/>
            </a:pPr>
            <a:r>
              <a:rPr lang="en-US"/>
              <a:t>DB</a:t>
            </a:r>
          </a:p>
          <a:p>
            <a:pPr marL="0" indent="0">
              <a:buNone/>
            </a:pPr>
            <a:r>
              <a:rPr lang="en-US"/>
              <a:t>K</a:t>
            </a:r>
          </a:p>
        </p:txBody>
      </p:sp>
    </p:spTree>
    <p:extLst>
      <p:ext uri="{BB962C8B-B14F-4D97-AF65-F5344CB8AC3E}">
        <p14:creationId xmlns:p14="http://schemas.microsoft.com/office/powerpoint/2010/main" val="13513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bb05dba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bb05dba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Age vs positions</a:t>
            </a:r>
          </a:p>
          <a:p>
            <a:pPr marL="0" indent="0">
              <a:buNone/>
            </a:pPr>
            <a:endParaRPr lang="en-US"/>
          </a:p>
          <a:p>
            <a:pPr marL="0" indent="0">
              <a:buNone/>
            </a:pPr>
            <a:r>
              <a:rPr lang="en-US"/>
              <a:t>CB Corner back</a:t>
            </a:r>
          </a:p>
          <a:p>
            <a:pPr marL="0" indent="0">
              <a:buNone/>
            </a:pPr>
            <a:r>
              <a:rPr lang="en-US"/>
              <a:t>WR Wide receiver </a:t>
            </a:r>
          </a:p>
          <a:p>
            <a:pPr marL="0" indent="0">
              <a:buNone/>
            </a:pPr>
            <a:r>
              <a:rPr lang="en-US"/>
              <a:t>DB Defensive Back</a:t>
            </a:r>
          </a:p>
          <a:p>
            <a:pPr marL="0" indent="0">
              <a:buNone/>
            </a:pPr>
            <a:r>
              <a:rPr lang="en-US"/>
              <a:t>K Kicker</a:t>
            </a:r>
          </a:p>
          <a:p>
            <a:pPr marL="0" indent="0">
              <a:buNone/>
            </a:pPr>
            <a:r>
              <a:rPr lang="en-US"/>
              <a:t> </a:t>
            </a:r>
          </a:p>
          <a:p>
            <a:pPr marL="0" indent="0">
              <a:buNone/>
            </a:pPr>
            <a:r>
              <a:rPr lang="en-US"/>
              <a:t>Run and catch</a:t>
            </a:r>
          </a:p>
          <a:p>
            <a:pPr marL="0" indent="0">
              <a:buNone/>
            </a:pPr>
            <a:endParaRPr lang="en-US"/>
          </a:p>
          <a:p>
            <a:pPr marL="0" indent="0">
              <a:buNone/>
            </a:pPr>
            <a:endParaRPr lang="en-US"/>
          </a:p>
          <a:p>
            <a:pPr marL="0" indent="0">
              <a:buNone/>
            </a:pPr>
            <a:r>
              <a:rPr lang="en-US"/>
              <a:t>Average under 200lbs</a:t>
            </a:r>
          </a:p>
          <a:p>
            <a:pPr marL="0" indent="0">
              <a:buNone/>
            </a:pPr>
            <a:endParaRPr lang="en-US"/>
          </a:p>
          <a:p>
            <a:pPr marL="0" indent="0">
              <a:buNone/>
            </a:pPr>
            <a:r>
              <a:rPr lang="en-US"/>
              <a:t>OT Offensive Tackle</a:t>
            </a:r>
          </a:p>
          <a:p>
            <a:pPr marL="0" indent="0">
              <a:buNone/>
            </a:pPr>
            <a:r>
              <a:rPr lang="en-US"/>
              <a:t>T.  Tackle</a:t>
            </a:r>
          </a:p>
          <a:p>
            <a:pPr marL="0" indent="0">
              <a:buNone/>
            </a:pPr>
            <a:r>
              <a:rPr lang="en-US"/>
              <a:t>C.  Center</a:t>
            </a:r>
          </a:p>
          <a:p>
            <a:pPr marL="0" indent="0">
              <a:buNone/>
            </a:pPr>
            <a:r>
              <a:rPr lang="en-US"/>
              <a:t>DT Defensive Tackle</a:t>
            </a:r>
          </a:p>
          <a:p>
            <a:pPr marL="0" indent="0">
              <a:buNone/>
            </a:pPr>
            <a:r>
              <a:rPr lang="en-US"/>
              <a:t>G Guard</a:t>
            </a:r>
          </a:p>
          <a:p>
            <a:pPr marL="0" indent="0">
              <a:buNone/>
            </a:pPr>
            <a:r>
              <a:rPr lang="en-US"/>
              <a:t>NT Nose Tackle</a:t>
            </a:r>
          </a:p>
          <a:p>
            <a:pPr marL="0" indent="0">
              <a:buNone/>
            </a:pPr>
            <a:endParaRPr lang="en-US"/>
          </a:p>
          <a:p>
            <a:pPr marL="0" indent="0">
              <a:buNone/>
            </a:pPr>
            <a:r>
              <a:rPr lang="en-US"/>
              <a:t>Over 200lbs</a:t>
            </a:r>
          </a:p>
          <a:p>
            <a:pPr marL="0" indent="0">
              <a:buNone/>
            </a:pPr>
            <a:endParaRPr lang="en-US"/>
          </a:p>
        </p:txBody>
      </p:sp>
    </p:spTree>
    <p:extLst>
      <p:ext uri="{BB962C8B-B14F-4D97-AF65-F5344CB8AC3E}">
        <p14:creationId xmlns:p14="http://schemas.microsoft.com/office/powerpoint/2010/main" val="2941562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9907a70f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9907a70f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Prabu</a:t>
            </a:r>
          </a:p>
          <a:p>
            <a:pPr marL="0" indent="0">
              <a:buNone/>
            </a:pPr>
            <a:r>
              <a:rPr lang="en-US"/>
              <a:t>Talk about finding, retaining quarterbacks</a:t>
            </a:r>
          </a:p>
          <a:p>
            <a:pPr marL="0" indent="0">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8465d1c1e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8465d1c1e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2000"/>
              </a:spcBef>
              <a:spcAft>
                <a:spcPts val="0"/>
              </a:spcAft>
              <a:buClr>
                <a:schemeClr val="dk1"/>
              </a:buClr>
              <a:buSzPts val="1100"/>
              <a:buFont typeface="Arial"/>
              <a:buNone/>
            </a:pPr>
            <a:endParaRPr lang="en" sz="1350">
              <a:solidFill>
                <a:srgbClr val="071C2C"/>
              </a:solidFill>
              <a:ea typeface="Lato"/>
            </a:endParaRPr>
          </a:p>
          <a:p>
            <a:pPr marL="0" lvl="0" indent="0" algn="l" rtl="0">
              <a:spcBef>
                <a:spcPts val="0"/>
              </a:spcBef>
              <a:spcAft>
                <a:spcPts val="0"/>
              </a:spcAft>
              <a:buNone/>
            </a:pPr>
            <a:r>
              <a:rPr lang="en-US" sz="1200">
                <a:solidFill>
                  <a:srgbClr val="333333"/>
                </a:solidFill>
                <a:highlight>
                  <a:srgbClr val="FEFEFE"/>
                </a:highlight>
                <a:latin typeface="Lato"/>
                <a:ea typeface="Lato"/>
                <a:cs typeface="Lato"/>
              </a:rPr>
              <a:t>Prabu</a:t>
            </a:r>
          </a:p>
          <a:p>
            <a:pPr marL="0" indent="0">
              <a:buNone/>
            </a:pPr>
            <a:r>
              <a:rPr lang="en-US" sz="1200">
                <a:solidFill>
                  <a:srgbClr val="333333"/>
                </a:solidFill>
                <a:highlight>
                  <a:srgbClr val="FEFEFE"/>
                </a:highlight>
                <a:latin typeface="Lato"/>
                <a:ea typeface="Lato"/>
                <a:cs typeface="Lato"/>
              </a:rPr>
              <a:t>A, B, C, and D must be between 0 and 2.375</a:t>
            </a:r>
          </a:p>
          <a:p>
            <a:pPr>
              <a:buNone/>
            </a:pPr>
            <a:r>
              <a:rPr lang="en-US" b="1">
                <a:highlight>
                  <a:srgbClr val="FEFEFE"/>
                </a:highlight>
              </a:rPr>
              <a:t>ATT</a:t>
            </a:r>
            <a:r>
              <a:rPr lang="en-US">
                <a:highlight>
                  <a:srgbClr val="FEFEFE"/>
                </a:highlight>
              </a:rPr>
              <a:t> = Number of passing attempts</a:t>
            </a:r>
            <a:endParaRPr lang="en-US"/>
          </a:p>
          <a:p>
            <a:pPr>
              <a:buNone/>
            </a:pPr>
            <a:r>
              <a:rPr lang="en-US" b="1">
                <a:highlight>
                  <a:srgbClr val="FEFEFE"/>
                </a:highlight>
              </a:rPr>
              <a:t>COMP</a:t>
            </a:r>
            <a:r>
              <a:rPr lang="en-US">
                <a:highlight>
                  <a:srgbClr val="FEFEFE"/>
                </a:highlight>
              </a:rPr>
              <a:t> = Number of completions</a:t>
            </a:r>
            <a:endParaRPr lang="en-US"/>
          </a:p>
          <a:p>
            <a:pPr>
              <a:buNone/>
            </a:pPr>
            <a:r>
              <a:rPr lang="en-US" b="1">
                <a:highlight>
                  <a:srgbClr val="FEFEFE"/>
                </a:highlight>
              </a:rPr>
              <a:t>YDS</a:t>
            </a:r>
            <a:r>
              <a:rPr lang="en-US">
                <a:highlight>
                  <a:srgbClr val="FEFEFE"/>
                </a:highlight>
              </a:rPr>
              <a:t> = Passing yards</a:t>
            </a:r>
            <a:endParaRPr lang="en-US"/>
          </a:p>
          <a:p>
            <a:pPr>
              <a:buNone/>
            </a:pPr>
            <a:r>
              <a:rPr lang="en-US" b="1">
                <a:highlight>
                  <a:srgbClr val="FEFEFE"/>
                </a:highlight>
              </a:rPr>
              <a:t>TD</a:t>
            </a:r>
            <a:r>
              <a:rPr lang="en-US">
                <a:highlight>
                  <a:srgbClr val="FEFEFE"/>
                </a:highlight>
              </a:rPr>
              <a:t> = Touchdown passes</a:t>
            </a:r>
            <a:endParaRPr lang="en-US"/>
          </a:p>
          <a:p>
            <a:pPr>
              <a:buNone/>
            </a:pPr>
            <a:r>
              <a:rPr lang="en-US" b="1">
                <a:highlight>
                  <a:srgbClr val="FEFEFE"/>
                </a:highlight>
              </a:rPr>
              <a:t>INT</a:t>
            </a:r>
            <a:r>
              <a:rPr lang="en-US">
                <a:highlight>
                  <a:srgbClr val="FEFEFE"/>
                </a:highlight>
              </a:rPr>
              <a:t> = Interceptions</a:t>
            </a:r>
            <a:endParaRPr lang="en-US"/>
          </a:p>
          <a:p>
            <a:pPr marL="0" indent="0">
              <a:buNone/>
            </a:pPr>
            <a:br>
              <a:rPr lang="en-US"/>
            </a:b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dddd</a:t>
            </a:r>
            <a:endParaRPr lang="en-US"/>
          </a:p>
        </p:txBody>
      </p:sp>
    </p:spTree>
    <p:extLst>
      <p:ext uri="{BB962C8B-B14F-4D97-AF65-F5344CB8AC3E}">
        <p14:creationId xmlns:p14="http://schemas.microsoft.com/office/powerpoint/2010/main" val="21887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90192c2af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90192c2af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lnSpc>
                <a:spcPct val="150000"/>
              </a:lnSpc>
              <a:spcBef>
                <a:spcPts val="2000"/>
              </a:spcBef>
              <a:spcAft>
                <a:spcPts val="0"/>
              </a:spcAft>
              <a:buNone/>
            </a:pPr>
            <a:r>
              <a:rPr lang="en" sz="1350">
                <a:solidFill>
                  <a:srgbClr val="071C2C"/>
                </a:solidFill>
              </a:rPr>
              <a:t>Aarthi</a:t>
            </a:r>
            <a:endParaRPr lang="en-US"/>
          </a:p>
          <a:p>
            <a:pPr marL="0" lvl="0" indent="0" algn="l" rtl="0">
              <a:spcBef>
                <a:spcPts val="0"/>
              </a:spcBef>
              <a:spcAft>
                <a:spcPts val="0"/>
              </a:spcAft>
              <a:buNone/>
            </a:pPr>
            <a:endParaRPr sz="1200">
              <a:solidFill>
                <a:srgbClr val="333333"/>
              </a:solidFill>
              <a:highlight>
                <a:srgbClr val="FEFEFE"/>
              </a:highlight>
              <a:latin typeface="Lato"/>
              <a:ea typeface="Lato"/>
              <a:cs typeface="Lato"/>
              <a:sym typeface="Lato"/>
            </a:endParaRPr>
          </a:p>
          <a:p>
            <a:pPr marL="0" lvl="0" indent="0" algn="l" rtl="0">
              <a:spcBef>
                <a:spcPts val="0"/>
              </a:spcBef>
              <a:spcAft>
                <a:spcPts val="0"/>
              </a:spcAft>
              <a:buNone/>
            </a:pPr>
            <a:endParaRPr sz="1200">
              <a:solidFill>
                <a:srgbClr val="333333"/>
              </a:solidFill>
              <a:highlight>
                <a:srgbClr val="FEFEFE"/>
              </a:highlight>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259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Rob</a:t>
            </a:r>
          </a:p>
          <a:p>
            <a:pPr lvl="1"/>
            <a:r>
              <a:rPr lang="en-US"/>
              <a:t>One of the first challenges we faced was understanding what the data meant. In order to do so, we had to understand the game of football. </a:t>
            </a:r>
          </a:p>
          <a:p>
            <a:pPr lvl="1"/>
            <a:r>
              <a:rPr lang="en-US"/>
              <a:t>Challenges we’ve had with understanding the data -knowing football positions (How each position was rated)</a:t>
            </a:r>
          </a:p>
          <a:p>
            <a:r>
              <a:rPr lang="en-US"/>
              <a:t>Football positions diagram: https://</a:t>
            </a:r>
            <a:r>
              <a:rPr lang="en-US" err="1"/>
              <a:t>en.m.wikipedia.org</a:t>
            </a:r>
            <a:r>
              <a:rPr lang="en-US"/>
              <a:t>/wiki/</a:t>
            </a:r>
            <a:r>
              <a:rPr lang="en-US" err="1"/>
              <a:t>File:American_Offensive_and_Defensive_Positions.jpg</a:t>
            </a:r>
            <a:endParaRPr lang="en-US"/>
          </a:p>
          <a:p>
            <a:r>
              <a:rPr lang="en-US"/>
              <a:t>Image: https://</a:t>
            </a:r>
            <a:r>
              <a:rPr lang="en-US" err="1"/>
              <a:t>www.conceptdraw.com</a:t>
            </a:r>
            <a:r>
              <a:rPr lang="en-US"/>
              <a:t>/examples/number-symbol-for-football-player</a:t>
            </a:r>
          </a:p>
        </p:txBody>
      </p:sp>
    </p:spTree>
    <p:extLst>
      <p:ext uri="{BB962C8B-B14F-4D97-AF65-F5344CB8AC3E}">
        <p14:creationId xmlns:p14="http://schemas.microsoft.com/office/powerpoint/2010/main" val="208720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9907a70fe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9907a70fe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Rob</a:t>
            </a:r>
          </a:p>
          <a:p>
            <a:pPr marL="0" indent="0">
              <a:buNone/>
            </a:pPr>
            <a:r>
              <a:rPr lang="en-US"/>
              <a:t>One interesting Finding</a:t>
            </a:r>
          </a:p>
          <a:p>
            <a:pPr marL="0" indent="0">
              <a:buNone/>
            </a:pPr>
            <a:r>
              <a:rPr lang="en-US"/>
              <a:t>https://</a:t>
            </a:r>
            <a:r>
              <a:rPr lang="en-US" err="1"/>
              <a:t>www.santaclarabroncos.com</a:t>
            </a:r>
            <a:r>
              <a:rPr lang="en-US"/>
              <a:t>/</a:t>
            </a:r>
            <a:r>
              <a:rPr lang="en-US" err="1"/>
              <a:t>fanZone</a:t>
            </a:r>
            <a:r>
              <a:rPr lang="en-US"/>
              <a:t>/</a:t>
            </a:r>
            <a:r>
              <a:rPr lang="en-US" err="1"/>
              <a:t>sportsHistory</a:t>
            </a:r>
            <a:r>
              <a:rPr lang="en-US"/>
              <a:t>/</a:t>
            </a:r>
            <a:r>
              <a:rPr lang="en-US" err="1"/>
              <a:t>SCU_FB_History.pdf</a:t>
            </a:r>
            <a:endParaRPr lang="en-US"/>
          </a:p>
          <a:p>
            <a:pPr>
              <a:buFont typeface="Arial" panose="020B0604020202020204" pitchFamily="34" charset="0"/>
              <a:buChar char="•"/>
            </a:pPr>
            <a:r>
              <a:rPr lang="en-US" b="0">
                <a:effectLst/>
              </a:rPr>
              <a:t>Sport: Football</a:t>
            </a:r>
          </a:p>
          <a:p>
            <a:pPr>
              <a:buFont typeface="Arial" panose="020B0604020202020204" pitchFamily="34" charset="0"/>
              <a:buChar char="•"/>
            </a:pPr>
            <a:r>
              <a:rPr lang="en-US" b="0">
                <a:effectLst/>
              </a:rPr>
              <a:t>Years Attended: 1982-1986</a:t>
            </a:r>
          </a:p>
          <a:p>
            <a:pPr>
              <a:buFont typeface="Arial" panose="020B0604020202020204" pitchFamily="34" charset="0"/>
              <a:buChar char="•"/>
            </a:pPr>
            <a:r>
              <a:rPr lang="en-US" b="0">
                <a:effectLst/>
              </a:rPr>
              <a:t>3x NFL Mackey Award Recipient </a:t>
            </a:r>
          </a:p>
          <a:p>
            <a:pPr>
              <a:buFont typeface="Arial" panose="020B0604020202020204" pitchFamily="34" charset="0"/>
              <a:buChar char="•"/>
            </a:pPr>
            <a:r>
              <a:rPr lang="en-US" b="0">
                <a:effectLst/>
              </a:rPr>
              <a:t>1997 Pro-Bowl</a:t>
            </a:r>
          </a:p>
          <a:p>
            <a:pPr>
              <a:buFont typeface="Arial" panose="020B0604020202020204" pitchFamily="34" charset="0"/>
              <a:buChar char="•"/>
            </a:pPr>
            <a:r>
              <a:rPr lang="en-US" b="0">
                <a:effectLst/>
              </a:rPr>
              <a:t>Inducted in 2018</a:t>
            </a:r>
          </a:p>
          <a:p>
            <a:pPr marL="0" indent="0">
              <a:buNone/>
            </a:pPr>
            <a:endParaRPr lang="en-US"/>
          </a:p>
          <a:p>
            <a:pPr marL="0" indent="0">
              <a:buNone/>
            </a:pPr>
            <a:r>
              <a:rPr lang="en-US" b="0">
                <a:effectLst/>
              </a:rPr>
              <a:t>Barker, a punter for the Broncos, went on to an illustrious professional football career. After graduating from Santa Clara as the all-time leader in punts, Barker played 16 years in the NFL with the Kansas City Chiefs, Philadelphia Eagles, Jacksonville Jaguars, Washington Redskins, Green Bay Packers, and St. Louis Rams. In the NFL, Barker was an All-Pro selection and Pro Bowler in 1997. He won the NFL Mackey Award three times, as the best punter in his conference. Barker’s streak of 878 consecutive punts, without a block, ranks second in NFL history.</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9bb05dbae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9bb05dbae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Rob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90192c2af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90192c2af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2000"/>
              </a:spcBef>
              <a:spcAft>
                <a:spcPts val="0"/>
              </a:spcAft>
              <a:buClr>
                <a:schemeClr val="dk1"/>
              </a:buClr>
              <a:buSzPts val="1100"/>
              <a:buFont typeface="Arial"/>
              <a:buNone/>
            </a:pPr>
            <a:r>
              <a:rPr lang="en" sz="1350">
                <a:solidFill>
                  <a:srgbClr val="071C2C"/>
                </a:solidFill>
                <a:ea typeface="Lato"/>
              </a:rPr>
              <a:t>Rob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90192c2a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90192c2a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2000"/>
              </a:spcBef>
              <a:spcAft>
                <a:spcPts val="0"/>
              </a:spcAft>
              <a:buClr>
                <a:schemeClr val="dk1"/>
              </a:buClr>
              <a:buSzPts val="1100"/>
              <a:buFont typeface="Arial"/>
              <a:buNone/>
            </a:pPr>
            <a:endParaRPr lang="en" sz="1350">
              <a:solidFill>
                <a:srgbClr val="071C2C"/>
              </a:solidFill>
              <a:ea typeface="Lato"/>
            </a:endParaRPr>
          </a:p>
          <a:p>
            <a:pPr marL="0" lvl="0" indent="0" algn="l" rtl="0">
              <a:spcBef>
                <a:spcPts val="0"/>
              </a:spcBef>
              <a:spcAft>
                <a:spcPts val="0"/>
              </a:spcAft>
              <a:buNone/>
            </a:pPr>
            <a:r>
              <a:rPr lang="en-US" sz="1200">
                <a:solidFill>
                  <a:srgbClr val="333333"/>
                </a:solidFill>
                <a:highlight>
                  <a:srgbClr val="FEFEFE"/>
                </a:highlight>
                <a:latin typeface="Lato"/>
                <a:ea typeface="Lato"/>
                <a:cs typeface="Lato"/>
              </a:rPr>
              <a:t>Rob</a:t>
            </a:r>
            <a:endParaRPr sz="1200">
              <a:solidFill>
                <a:srgbClr val="333333"/>
              </a:solidFill>
              <a:highlight>
                <a:srgbClr val="FEFEFE"/>
              </a:highlight>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90192c2af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90192c2af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333333"/>
                </a:solidFill>
                <a:highlight>
                  <a:srgbClr val="FEFEFE"/>
                </a:highlight>
                <a:latin typeface="Lato"/>
                <a:ea typeface="Lato"/>
                <a:cs typeface="Lato"/>
              </a:rPr>
              <a:t>Diego</a:t>
            </a:r>
          </a:p>
          <a:p>
            <a:pPr marL="0" indent="0">
              <a:buNone/>
            </a:pPr>
            <a:endParaRPr lang="en-US" sz="1200">
              <a:solidFill>
                <a:srgbClr val="333333"/>
              </a:solidFill>
              <a:highlight>
                <a:srgbClr val="FEFEFE"/>
              </a:highlight>
              <a:latin typeface="Lato"/>
              <a:ea typeface="Lato"/>
              <a:cs typeface="Lato"/>
            </a:endParaRPr>
          </a:p>
          <a:p>
            <a:pPr marL="0" lvl="0" indent="0" algn="l" rtl="0">
              <a:spcBef>
                <a:spcPts val="0"/>
              </a:spcBef>
              <a:spcAft>
                <a:spcPts val="0"/>
              </a:spcAft>
              <a:buNone/>
            </a:pPr>
            <a:endParaRPr lang="en-US"/>
          </a:p>
          <a:p>
            <a:pPr marL="457200">
              <a:lnSpc>
                <a:spcPct val="115000"/>
              </a:lnSpc>
            </a:pPr>
            <a:r>
              <a:rPr lang="en-US" b="1"/>
              <a:t>Data Janitoring</a:t>
            </a:r>
            <a:r>
              <a:rPr lang="en-US"/>
              <a:t> </a:t>
            </a:r>
          </a:p>
          <a:p>
            <a:pPr marL="457200" lvl="0" indent="0" algn="l" rtl="0">
              <a:lnSpc>
                <a:spcPct val="115000"/>
              </a:lnSpc>
              <a:spcBef>
                <a:spcPts val="0"/>
              </a:spcBef>
              <a:spcAft>
                <a:spcPts val="0"/>
              </a:spcAft>
              <a:buNone/>
            </a:pPr>
            <a:r>
              <a:rPr lang="en-US"/>
              <a:t>Filled year end nan values with the year 2017</a:t>
            </a:r>
          </a:p>
          <a:p>
            <a:pPr marL="457200" lvl="0" indent="0" algn="l" rtl="0">
              <a:lnSpc>
                <a:spcPct val="115000"/>
              </a:lnSpc>
              <a:spcBef>
                <a:spcPts val="0"/>
              </a:spcBef>
              <a:spcAft>
                <a:spcPts val="0"/>
              </a:spcAft>
              <a:buNone/>
            </a:pPr>
            <a:r>
              <a:rPr lang="en-US"/>
              <a:t>Determine what is the last year for each player by looking at the highest year played.</a:t>
            </a:r>
          </a:p>
          <a:p>
            <a:pPr marL="914400" lvl="1" indent="-317500" algn="l" rtl="0">
              <a:lnSpc>
                <a:spcPct val="115000"/>
              </a:lnSpc>
              <a:spcBef>
                <a:spcPts val="0"/>
              </a:spcBef>
              <a:spcAft>
                <a:spcPts val="0"/>
              </a:spcAft>
              <a:buSzPts val="1400"/>
              <a:buChar char="○"/>
            </a:pPr>
            <a:r>
              <a:rPr lang="en-US"/>
              <a:t>Converting the data type of ‘Year End’ from string to integer.</a:t>
            </a:r>
          </a:p>
          <a:p>
            <a:pPr marL="914400" lvl="1" indent="-317500">
              <a:lnSpc>
                <a:spcPct val="115000"/>
              </a:lnSpc>
              <a:buSzPts val="1400"/>
              <a:buChar char="○"/>
            </a:pPr>
            <a:r>
              <a:rPr lang="en-US"/>
              <a:t>Dropped all missing values from experience column.</a:t>
            </a:r>
          </a:p>
          <a:p>
            <a:pPr marL="914400" lvl="1" indent="-317500" algn="l" rtl="0">
              <a:lnSpc>
                <a:spcPct val="115000"/>
              </a:lnSpc>
              <a:spcBef>
                <a:spcPts val="0"/>
              </a:spcBef>
              <a:spcAft>
                <a:spcPts val="0"/>
              </a:spcAft>
              <a:buSzPts val="1400"/>
              <a:buChar char="○"/>
            </a:pPr>
            <a:r>
              <a:rPr lang="en-US"/>
              <a:t>Cleaned the Experience column - removed the strings such as ‘</a:t>
            </a:r>
            <a:r>
              <a:rPr lang="en-US" err="1"/>
              <a:t>nd</a:t>
            </a:r>
            <a:r>
              <a:rPr lang="en-US"/>
              <a:t>’ ‘</a:t>
            </a:r>
            <a:r>
              <a:rPr lang="en-US" err="1"/>
              <a:t>th</a:t>
            </a:r>
            <a:r>
              <a:rPr lang="en-US"/>
              <a:t>’ ‘</a:t>
            </a:r>
            <a:r>
              <a:rPr lang="en-US" err="1"/>
              <a:t>rd</a:t>
            </a:r>
            <a:r>
              <a:rPr lang="en-US"/>
              <a:t>’ ‘</a:t>
            </a:r>
            <a:r>
              <a:rPr lang="en-US" err="1"/>
              <a:t>st</a:t>
            </a:r>
            <a:r>
              <a:rPr lang="en-US"/>
              <a:t>’ ‘season’ ‘seasons’ ‘Season’ ‘Seasons’ and replaced ‘Rookie’ with ‘1’</a:t>
            </a:r>
          </a:p>
          <a:p>
            <a:pPr marL="914400" lvl="1" indent="-317500">
              <a:lnSpc>
                <a:spcPct val="115000"/>
              </a:lnSpc>
              <a:buSzPts val="1400"/>
              <a:buChar char="○"/>
            </a:pPr>
            <a:r>
              <a:rPr lang="en-US"/>
              <a:t>Created a new column ‘Seasons’ from the cleaned experience column </a:t>
            </a:r>
          </a:p>
          <a:p>
            <a:pPr marL="914400" lvl="1" indent="-317500" algn="l" rtl="0">
              <a:lnSpc>
                <a:spcPct val="115000"/>
              </a:lnSpc>
              <a:spcBef>
                <a:spcPts val="0"/>
              </a:spcBef>
              <a:spcAft>
                <a:spcPts val="0"/>
              </a:spcAft>
              <a:buSzPts val="1400"/>
              <a:buChar char="○"/>
            </a:pPr>
            <a:r>
              <a:rPr lang="en-US"/>
              <a:t>Converting the data type of ‘seasons’ from string to integer</a:t>
            </a:r>
          </a:p>
          <a:p>
            <a:pPr marL="457200" indent="-317500">
              <a:buSzPts val="1400"/>
              <a:buChar cha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33333"/>
                </a:solidFill>
                <a:highlight>
                  <a:srgbClr val="FEFEFE"/>
                </a:highlight>
                <a:latin typeface="Lato"/>
                <a:ea typeface="Lato"/>
                <a:cs typeface="Lato"/>
              </a:rPr>
              <a:t>Created many data frames for each of our analysis to ensure no data was dropped for each of the categories we were doing.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33333"/>
                </a:solidFill>
                <a:highlight>
                  <a:srgbClr val="FEFEFE"/>
                </a:highlight>
                <a:latin typeface="Lato"/>
                <a:ea typeface="Lato"/>
                <a:cs typeface="Lato"/>
              </a:rPr>
              <a:t>We had two data frames, one for all players including retired. Unfortunately this didn’t include position.</a:t>
            </a:r>
          </a:p>
          <a:p>
            <a:pPr marL="0" indent="0">
              <a:buNone/>
            </a:pPr>
            <a:r>
              <a:rPr lang="en-US" sz="1200">
                <a:solidFill>
                  <a:srgbClr val="333333"/>
                </a:solidFill>
                <a:highlight>
                  <a:srgbClr val="FEFEFE"/>
                </a:highlight>
                <a:latin typeface="Lato"/>
                <a:ea typeface="Lato"/>
                <a:cs typeface="Lato"/>
              </a:rPr>
              <a:t>Age</a:t>
            </a:r>
          </a:p>
          <a:p>
            <a:pPr marL="0" indent="0">
              <a:buNone/>
            </a:pPr>
            <a:r>
              <a:rPr lang="en-US" sz="1200">
                <a:solidFill>
                  <a:srgbClr val="333333"/>
                </a:solidFill>
                <a:highlight>
                  <a:srgbClr val="FEFEFE"/>
                </a:highlight>
                <a:latin typeface="Lato"/>
                <a:ea typeface="Lato"/>
                <a:cs typeface="Lato"/>
              </a:rPr>
              <a:t>Height</a:t>
            </a:r>
          </a:p>
          <a:p>
            <a:pPr marL="0" indent="0">
              <a:buNone/>
            </a:pPr>
            <a:r>
              <a:rPr lang="en-US" sz="1200">
                <a:solidFill>
                  <a:srgbClr val="333333"/>
                </a:solidFill>
                <a:highlight>
                  <a:srgbClr val="FEFEFE"/>
                </a:highlight>
                <a:latin typeface="Lato"/>
                <a:ea typeface="Lato"/>
                <a:cs typeface="Lato"/>
              </a:rPr>
              <a:t>Weight</a:t>
            </a:r>
          </a:p>
          <a:p>
            <a:pPr marL="0" indent="0">
              <a:buNone/>
            </a:pPr>
            <a:r>
              <a:rPr lang="en-US" sz="1200">
                <a:solidFill>
                  <a:srgbClr val="333333"/>
                </a:solidFill>
                <a:highlight>
                  <a:srgbClr val="FEFEFE"/>
                </a:highlight>
                <a:latin typeface="Lato"/>
                <a:ea typeface="Lato"/>
                <a:cs typeface="Lato"/>
              </a:rPr>
              <a:t>Years played</a:t>
            </a:r>
          </a:p>
          <a:p>
            <a:pPr marL="0" indent="0">
              <a:buNone/>
            </a:pPr>
            <a:endParaRPr lang="en-US" sz="1200">
              <a:solidFill>
                <a:srgbClr val="333333"/>
              </a:solidFill>
              <a:highlight>
                <a:srgbClr val="FEFEFE"/>
              </a:highlight>
              <a:latin typeface="Lato"/>
              <a:ea typeface="Lato"/>
              <a:cs typeface="Lato"/>
            </a:endParaRPr>
          </a:p>
          <a:p>
            <a:pPr marL="0" indent="0">
              <a:buNone/>
            </a:pPr>
            <a:r>
              <a:rPr lang="en-US" sz="1200">
                <a:solidFill>
                  <a:srgbClr val="333333"/>
                </a:solidFill>
                <a:highlight>
                  <a:srgbClr val="FEFEFE"/>
                </a:highlight>
                <a:latin typeface="Lato"/>
                <a:ea typeface="Lato"/>
                <a:cs typeface="Lato"/>
              </a:rPr>
              <a:t>Passing statistical analysis</a:t>
            </a:r>
          </a:p>
          <a:p>
            <a:pPr marL="0" indent="0">
              <a:buNone/>
            </a:pPr>
            <a:endParaRPr lang="en-US" sz="1200">
              <a:solidFill>
                <a:srgbClr val="333333"/>
              </a:solidFill>
              <a:highlight>
                <a:srgbClr val="FEFEFE"/>
              </a:highlight>
              <a:latin typeface="Lato"/>
              <a:ea typeface="Lato"/>
              <a:cs typeface="Lato"/>
            </a:endParaRPr>
          </a:p>
          <a:p>
            <a:pPr marL="0" indent="0">
              <a:buNone/>
            </a:pPr>
            <a:r>
              <a:rPr lang="en-US" sz="1200">
                <a:solidFill>
                  <a:srgbClr val="333333"/>
                </a:solidFill>
                <a:highlight>
                  <a:srgbClr val="FEFEFE"/>
                </a:highlight>
                <a:latin typeface="Lato"/>
                <a:ea typeface="Lato"/>
                <a:cs typeface="Lato"/>
              </a:rPr>
              <a:t>Data merging needed for our machine learning portion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9907a70fe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9907a70fe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Diego</a:t>
            </a:r>
          </a:p>
          <a:p>
            <a:pPr marL="0" indent="0">
              <a:buNone/>
            </a:pPr>
            <a:endParaRPr lang="en-US"/>
          </a:p>
          <a:p>
            <a:pPr marL="0" indent="0">
              <a:buNone/>
            </a:pPr>
            <a:r>
              <a:rPr lang="en-US">
                <a:hlinkClick r:id="rId3"/>
              </a:rPr>
              <a:t>https://www.nfl.com/players/</a:t>
            </a:r>
          </a:p>
          <a:p>
            <a:pPr marL="0" indent="0">
              <a:buNone/>
            </a:pPr>
            <a:endParaRPr lang="en-US">
              <a:hlinkClick r:id="rId3"/>
            </a:endParaRPr>
          </a:p>
          <a:p>
            <a:pPr marL="0" indent="0">
              <a:buNone/>
            </a:pPr>
            <a:r>
              <a:rPr lang="en-US" sz="1100">
                <a:cs typeface="Calibri"/>
              </a:rPr>
              <a:t>Adam Vinatieri (Actually 24 years)</a:t>
            </a:r>
            <a:endParaRPr lang="en-US">
              <a:hlinkClick r:id="rId3"/>
            </a:endParaRPr>
          </a:p>
          <a:p>
            <a:pPr marL="0" indent="0">
              <a:buNone/>
            </a:pPr>
            <a:endParaRPr lang="en-US">
              <a:hlinkClick r:id="rId3"/>
            </a:endParaRPr>
          </a:p>
          <a:p>
            <a:pPr marL="0" indent="0">
              <a:buNone/>
            </a:pPr>
            <a:endParaRPr lang="en-US">
              <a:hlinkClick r:id="rId3"/>
            </a:endParaRPr>
          </a:p>
          <a:p>
            <a:pPr marL="0" indent="0">
              <a:buNone/>
            </a:pPr>
            <a:endParaRPr lang="en-US"/>
          </a:p>
          <a:p>
            <a:pPr marL="0" indent="0">
              <a:buNone/>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bb05dbae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bb05dbae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Age vs positions</a:t>
            </a:r>
          </a:p>
          <a:p>
            <a:pPr marL="0" indent="0">
              <a:buNone/>
            </a:pPr>
            <a:endParaRPr lang="en-US"/>
          </a:p>
          <a:p>
            <a:pPr marL="0" indent="0">
              <a:buNone/>
            </a:pPr>
            <a:r>
              <a:rPr lang="en-US"/>
              <a:t>Longest careers</a:t>
            </a:r>
          </a:p>
          <a:p>
            <a:pPr marL="0" indent="0">
              <a:buNone/>
            </a:pPr>
            <a:r>
              <a:rPr lang="en-US"/>
              <a:t>K.    Kicker </a:t>
            </a:r>
          </a:p>
          <a:p>
            <a:pPr marL="0" indent="0">
              <a:buNone/>
            </a:pPr>
            <a:r>
              <a:rPr lang="en-US"/>
              <a:t>P     Punter</a:t>
            </a:r>
          </a:p>
          <a:p>
            <a:pPr marL="0" indent="0">
              <a:buNone/>
            </a:pPr>
            <a:r>
              <a:rPr lang="en-US"/>
              <a:t>QB  Quarterback</a:t>
            </a:r>
          </a:p>
          <a:p>
            <a:pPr marL="0" indent="0">
              <a:buNone/>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1CE5-6C15-E3C5-43FB-DD6735ADD98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10AB4C9-094D-91F2-0366-77DDB26989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DD8590-4206-B93B-E9DA-C56FD0DE4549}"/>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365693D6-5F6F-5E9D-0E36-CB3D468B7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471B3-364E-ED85-FCFF-B436E027DA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20914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4BDF-6966-DB64-8E3A-617EA025F6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7455F4-9BDF-27F5-FA46-A9AF3788A2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82A75-06AA-7238-79BC-F6EFC68BB3D7}"/>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DF1684CB-EB2D-0C69-2EE2-7A7BFC30C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DE2B6-E77D-D6B0-070C-8164651EB8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62674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493C93-743E-A0E8-5FBA-E306ECD2C8E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6FE23B-220F-E953-E2AB-6B1902D1FD7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4CD52-E832-33B3-FBEB-8F22221864D2}"/>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45BF0D79-0839-8D89-4327-BD33D44CE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2EB71-01E8-873E-22C0-88C4926DA9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21190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B111-F2D7-2798-5916-5C68B4533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99E65-7670-C5DA-548D-ABE6A05A7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263C7-34C9-40D1-375C-4221D04F9D18}"/>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F8F50D08-8484-372F-A21A-DDA9A59A0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A442A-C0A6-EEE4-05BB-506310ECE5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39285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95F8-42D3-1A06-DC66-18D5027CA5A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1DD80D4-038E-A3BD-07C1-160ED7CDFD2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35D4CD-9713-554F-2781-B6ED6C5F42FB}"/>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6EDEF03A-A2FE-B570-49F5-15D35E1C1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24110-53EF-51C7-47C3-EA8B2E9E76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12104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A262-AF57-260B-9606-1DBBB1F479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31EC-8BCA-A869-4C03-01797092756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0360A-B711-1777-549D-1C700187D46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04301-FAD1-022F-92F2-E3D984305124}"/>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6" name="Footer Placeholder 5">
            <a:extLst>
              <a:ext uri="{FF2B5EF4-FFF2-40B4-BE49-F238E27FC236}">
                <a16:creationId xmlns:a16="http://schemas.microsoft.com/office/drawing/2014/main" id="{0D460583-4B0D-CC4E-C94C-51486C369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4DFE0-6E88-EA1D-83DB-0FCA06BA03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99762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2AEA-13D9-D7C3-45D9-98768319AD1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2A8CF-A94C-7B99-075E-F43F6E714E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88ABE-F38F-7B8C-730C-88780190E6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BD99C-BD24-8187-0A19-D93C51E594F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CEF1713-21D3-0FB4-BC73-71A5A6E6351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4C0D36-D05E-33B7-A001-3D7C09CF8656}"/>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8" name="Footer Placeholder 7">
            <a:extLst>
              <a:ext uri="{FF2B5EF4-FFF2-40B4-BE49-F238E27FC236}">
                <a16:creationId xmlns:a16="http://schemas.microsoft.com/office/drawing/2014/main" id="{87A0A4E3-02E9-56D5-686E-304C33496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B1CC9-099E-54F7-D62F-0E83EBCFB3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249178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529F-0831-359E-CA17-DF5655D61E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ECABBC-9023-CC63-44A9-CE83E96CCDC6}"/>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4" name="Footer Placeholder 3">
            <a:extLst>
              <a:ext uri="{FF2B5EF4-FFF2-40B4-BE49-F238E27FC236}">
                <a16:creationId xmlns:a16="http://schemas.microsoft.com/office/drawing/2014/main" id="{17E6C9F2-97A9-21E5-912E-80724465BC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D77060-617B-3407-B34D-892E9CAD30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03857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8CF56-5FEB-951F-5456-668FD560E77F}"/>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3" name="Footer Placeholder 2">
            <a:extLst>
              <a:ext uri="{FF2B5EF4-FFF2-40B4-BE49-F238E27FC236}">
                <a16:creationId xmlns:a16="http://schemas.microsoft.com/office/drawing/2014/main" id="{182969BB-647D-A82D-54CE-88392CAA0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9DAFF2-E845-32B4-62B2-E85C617205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394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6AE8-2A5C-51F9-812C-3EB1108FB7D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C66FF29-EB79-A66D-25C9-B0BF7863A7B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4976A-783B-BA9E-AD8D-629721C57F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256F911-D4AA-6F72-E9F3-B10C260B7FF0}"/>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6" name="Footer Placeholder 5">
            <a:extLst>
              <a:ext uri="{FF2B5EF4-FFF2-40B4-BE49-F238E27FC236}">
                <a16:creationId xmlns:a16="http://schemas.microsoft.com/office/drawing/2014/main" id="{6E6D4510-6DCE-B6B2-863F-B81615EB0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502BF-3764-6511-84C5-EA139116FD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70982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B4AC-9802-66F7-04DC-1F4B78BFA26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CBADEF7-F99E-BA42-F048-D29A2150558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3B1D05-3F01-B578-7C68-17F6428D942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532584E-41EC-A484-D697-560613C64494}"/>
              </a:ext>
            </a:extLst>
          </p:cNvPr>
          <p:cNvSpPr>
            <a:spLocks noGrp="1"/>
          </p:cNvSpPr>
          <p:nvPr>
            <p:ph type="dt" sz="half" idx="10"/>
          </p:nvPr>
        </p:nvSpPr>
        <p:spPr/>
        <p:txBody>
          <a:bodyPr/>
          <a:lstStyle/>
          <a:p>
            <a:fld id="{FA70E6C2-CFBE-6049-A807-1416AAB21907}" type="datetimeFigureOut">
              <a:rPr lang="en-US" smtClean="0"/>
              <a:t>12/3/22</a:t>
            </a:fld>
            <a:endParaRPr lang="en-US"/>
          </a:p>
        </p:txBody>
      </p:sp>
      <p:sp>
        <p:nvSpPr>
          <p:cNvPr id="6" name="Footer Placeholder 5">
            <a:extLst>
              <a:ext uri="{FF2B5EF4-FFF2-40B4-BE49-F238E27FC236}">
                <a16:creationId xmlns:a16="http://schemas.microsoft.com/office/drawing/2014/main" id="{ED91B83A-7234-C60E-86AF-A653FE0A9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3764D-40BA-2001-A758-963B1A39AD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262986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DD55A1-91C1-A9BE-33D6-6203DD3F764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D4776-B38A-0E3B-8783-67FC3A8B787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015060-FBA9-847D-CD87-02927FC40EF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A70E6C2-CFBE-6049-A807-1416AAB21907}" type="datetimeFigureOut">
              <a:rPr lang="en-US" smtClean="0"/>
              <a:t>12/3/22</a:t>
            </a:fld>
            <a:endParaRPr lang="en-US"/>
          </a:p>
        </p:txBody>
      </p:sp>
      <p:sp>
        <p:nvSpPr>
          <p:cNvPr id="5" name="Footer Placeholder 4">
            <a:extLst>
              <a:ext uri="{FF2B5EF4-FFF2-40B4-BE49-F238E27FC236}">
                <a16:creationId xmlns:a16="http://schemas.microsoft.com/office/drawing/2014/main" id="{A5611E5B-C180-268A-72DD-1D0FF9F2C99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ECA120-CE7A-1C38-38EB-45384D18C9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810163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1.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2.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7.png"/><Relationship Id="rId15" Type="http://schemas.openxmlformats.org/officeDocument/2006/relationships/image" Target="../media/image43.jpeg"/><Relationship Id="rId10"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37.sv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pn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jpeg"/><Relationship Id="rId4" Type="http://schemas.microsoft.com/office/2007/relationships/hdphoto" Target="../media/hdphoto1.wdp"/><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0.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0"/>
          <p:cNvSpPr txBox="1">
            <a:spLocks noGrp="1"/>
          </p:cNvSpPr>
          <p:nvPr>
            <p:ph type="ctrTitle"/>
          </p:nvPr>
        </p:nvSpPr>
        <p:spPr>
          <a:xfrm>
            <a:off x="506313" y="1443003"/>
            <a:ext cx="5124465" cy="2248647"/>
          </a:xfrm>
          <a:prstGeom prst="rect">
            <a:avLst/>
          </a:prstGeom>
        </p:spPr>
        <p:txBody>
          <a:bodyPr spcFirstLastPara="1" wrap="square" lIns="91425" tIns="91425" rIns="91425" bIns="91425" anchor="b" anchorCtr="0">
            <a:noAutofit/>
          </a:bodyPr>
          <a:lstStyle/>
          <a:p>
            <a:pPr algn="l">
              <a:spcBef>
                <a:spcPts val="0"/>
              </a:spcBef>
            </a:pPr>
            <a:r>
              <a:rPr lang="en-US" sz="4400"/>
              <a:t>Broncos Extra Point</a:t>
            </a:r>
            <a:br>
              <a:rPr lang="en-US" sz="4400"/>
            </a:br>
            <a:r>
              <a:rPr lang="en-US" sz="4400"/>
              <a:t>NFL Stats</a:t>
            </a:r>
          </a:p>
        </p:txBody>
      </p:sp>
      <p:sp>
        <p:nvSpPr>
          <p:cNvPr id="59" name="Google Shape;59;p10"/>
          <p:cNvSpPr txBox="1">
            <a:spLocks noGrp="1"/>
          </p:cNvSpPr>
          <p:nvPr>
            <p:ph type="subTitle" idx="1"/>
          </p:nvPr>
        </p:nvSpPr>
        <p:spPr>
          <a:xfrm>
            <a:off x="506314" y="4256971"/>
            <a:ext cx="7949400"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t>Presented by:</a:t>
            </a:r>
            <a:r>
              <a:rPr lang="en" sz="2900"/>
              <a:t> </a:t>
            </a:r>
            <a:r>
              <a:rPr lang="en" sz="2300">
                <a:solidFill>
                  <a:srgbClr val="3C4043"/>
                </a:solidFill>
                <a:highlight>
                  <a:srgbClr val="FFFFFF"/>
                </a:highlight>
                <a:latin typeface="Roboto"/>
                <a:ea typeface="Roboto"/>
                <a:cs typeface="Roboto"/>
                <a:sym typeface="Roboto"/>
              </a:rPr>
              <a:t>Rob, Aarthi, Diego, Prabu</a:t>
            </a:r>
            <a:endParaRPr sz="3200">
              <a:solidFill>
                <a:srgbClr val="980000"/>
              </a:solidFill>
            </a:endParaRPr>
          </a:p>
        </p:txBody>
      </p:sp>
      <p:pic>
        <p:nvPicPr>
          <p:cNvPr id="60" name="Google Shape;60;p10"/>
          <p:cNvPicPr preferRelativeResize="0"/>
          <p:nvPr/>
        </p:nvPicPr>
        <p:blipFill>
          <a:blip r:embed="rId3">
            <a:alphaModFix/>
          </a:blip>
          <a:stretch>
            <a:fillRect/>
          </a:stretch>
        </p:blipFill>
        <p:spPr>
          <a:xfrm>
            <a:off x="575488" y="245210"/>
            <a:ext cx="7993027" cy="1451850"/>
          </a:xfrm>
          <a:prstGeom prst="rect">
            <a:avLst/>
          </a:prstGeom>
          <a:noFill/>
          <a:ln>
            <a:noFill/>
          </a:ln>
        </p:spPr>
      </p:pic>
      <p:pic>
        <p:nvPicPr>
          <p:cNvPr id="1026" name="Picture 2">
            <a:extLst>
              <a:ext uri="{FF2B5EF4-FFF2-40B4-BE49-F238E27FC236}">
                <a16:creationId xmlns:a16="http://schemas.microsoft.com/office/drawing/2014/main" id="{0C9C8B2F-A7BE-8FF9-A94D-239D238962BE}"/>
              </a:ext>
            </a:extLst>
          </p:cNvPr>
          <p:cNvPicPr>
            <a:picLocks noChangeAspect="1" noChangeArrowheads="1"/>
          </p:cNvPicPr>
          <p:nvPr/>
        </p:nvPicPr>
        <p:blipFill>
          <a:blip r:embed="rId4">
            <a:alphaModFix amt="25000"/>
            <a:extLst>
              <a:ext uri="{BEBA8EAE-BF5A-486C-A8C5-ECC9F3942E4B}">
                <a14:imgProps xmlns:a14="http://schemas.microsoft.com/office/drawing/2010/main">
                  <a14:imgLayer r:embed="rId5">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1241715" y="135370"/>
            <a:ext cx="9144003"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8" name="Picture 2">
            <a:extLst>
              <a:ext uri="{FF2B5EF4-FFF2-40B4-BE49-F238E27FC236}">
                <a16:creationId xmlns:a16="http://schemas.microsoft.com/office/drawing/2014/main" id="{F9408A9A-6275-5588-3454-53D801DE9CB9}"/>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315291-3848-9943-1CBC-CF36FE5660B8}"/>
              </a:ext>
            </a:extLst>
          </p:cNvPr>
          <p:cNvSpPr txBox="1"/>
          <p:nvPr/>
        </p:nvSpPr>
        <p:spPr>
          <a:xfrm>
            <a:off x="1846847" y="192505"/>
            <a:ext cx="54508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Current NFL Position vs Height</a:t>
            </a:r>
          </a:p>
        </p:txBody>
      </p:sp>
      <p:pic>
        <p:nvPicPr>
          <p:cNvPr id="4" name="Picture 4" descr="Chart, box and whisker chart&#10;&#10;Description automatically generated">
            <a:extLst>
              <a:ext uri="{FF2B5EF4-FFF2-40B4-BE49-F238E27FC236}">
                <a16:creationId xmlns:a16="http://schemas.microsoft.com/office/drawing/2014/main" id="{E2B900C9-75BD-B74B-4C1B-5171CA2B8C41}"/>
              </a:ext>
            </a:extLst>
          </p:cNvPr>
          <p:cNvPicPr>
            <a:picLocks noChangeAspect="1"/>
          </p:cNvPicPr>
          <p:nvPr/>
        </p:nvPicPr>
        <p:blipFill>
          <a:blip r:embed="rId5"/>
          <a:stretch>
            <a:fillRect/>
          </a:stretch>
        </p:blipFill>
        <p:spPr>
          <a:xfrm>
            <a:off x="107576" y="1290170"/>
            <a:ext cx="8982636" cy="3853330"/>
          </a:xfrm>
          <a:prstGeom prst="rect">
            <a:avLst/>
          </a:prstGeom>
        </p:spPr>
      </p:pic>
      <p:sp>
        <p:nvSpPr>
          <p:cNvPr id="2" name="Rectangle 1">
            <a:extLst>
              <a:ext uri="{FF2B5EF4-FFF2-40B4-BE49-F238E27FC236}">
                <a16:creationId xmlns:a16="http://schemas.microsoft.com/office/drawing/2014/main" id="{EFCBF814-293F-F729-17E8-0522E6ACBE69}"/>
              </a:ext>
            </a:extLst>
          </p:cNvPr>
          <p:cNvSpPr/>
          <p:nvPr/>
        </p:nvSpPr>
        <p:spPr>
          <a:xfrm>
            <a:off x="107576" y="766950"/>
            <a:ext cx="3336421" cy="523220"/>
          </a:xfrm>
          <a:prstGeom prst="rect">
            <a:avLst/>
          </a:prstGeom>
          <a:noFill/>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Tallest active players:</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DFB0D509-90C6-887F-DBA7-F8CABFAE5E1A}"/>
              </a:ext>
            </a:extLst>
          </p:cNvPr>
          <p:cNvSpPr/>
          <p:nvPr/>
        </p:nvSpPr>
        <p:spPr>
          <a:xfrm>
            <a:off x="3234792" y="792477"/>
            <a:ext cx="2674415"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Offensive tackle</a:t>
            </a:r>
          </a:p>
        </p:txBody>
      </p:sp>
      <p:sp>
        <p:nvSpPr>
          <p:cNvPr id="6" name="Rectangle 5">
            <a:extLst>
              <a:ext uri="{FF2B5EF4-FFF2-40B4-BE49-F238E27FC236}">
                <a16:creationId xmlns:a16="http://schemas.microsoft.com/office/drawing/2014/main" id="{49803D29-F3F2-EFE2-2A60-8BB22045CF50}"/>
              </a:ext>
            </a:extLst>
          </p:cNvPr>
          <p:cNvSpPr/>
          <p:nvPr/>
        </p:nvSpPr>
        <p:spPr>
          <a:xfrm>
            <a:off x="5808396" y="808524"/>
            <a:ext cx="1449266"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Tackle</a:t>
            </a:r>
          </a:p>
        </p:txBody>
      </p:sp>
      <p:sp>
        <p:nvSpPr>
          <p:cNvPr id="7" name="Rectangle 6">
            <a:extLst>
              <a:ext uri="{FF2B5EF4-FFF2-40B4-BE49-F238E27FC236}">
                <a16:creationId xmlns:a16="http://schemas.microsoft.com/office/drawing/2014/main" id="{29932055-A04F-0188-3A83-0068B64BAB45}"/>
              </a:ext>
            </a:extLst>
          </p:cNvPr>
          <p:cNvSpPr/>
          <p:nvPr/>
        </p:nvSpPr>
        <p:spPr>
          <a:xfrm>
            <a:off x="7257662" y="805875"/>
            <a:ext cx="1572572"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Tight end</a:t>
            </a:r>
          </a:p>
        </p:txBody>
      </p:sp>
      <p:pic>
        <p:nvPicPr>
          <p:cNvPr id="10" name="Picture 4" descr="Design elements - Football positions | Design elements - Football positions  (for perspective view) | Design elements - Soccer (Football) positions |  Number Symbol For Football Player">
            <a:extLst>
              <a:ext uri="{FF2B5EF4-FFF2-40B4-BE49-F238E27FC236}">
                <a16:creationId xmlns:a16="http://schemas.microsoft.com/office/drawing/2014/main" id="{84D664FC-4BE5-A73C-0B72-539297311C4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922007" y="3709455"/>
            <a:ext cx="1652299" cy="9655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47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3"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
                                        <p:tgtEl>
                                          <p:spTgt spid="7"/>
                                        </p:tgtEl>
                                      </p:cBhvr>
                                    </p:animEffect>
                                    <p:anim calcmode="lin" valueType="num">
                                      <p:cBhvr>
                                        <p:cTn id="34" dur="400" fill="hold"/>
                                        <p:tgtEl>
                                          <p:spTgt spid="7"/>
                                        </p:tgtEl>
                                        <p:attrNameLst>
                                          <p:attrName>ppt_x</p:attrName>
                                        </p:attrNameLst>
                                      </p:cBhvr>
                                      <p:tavLst>
                                        <p:tav tm="0">
                                          <p:val>
                                            <p:strVal val="#ppt_x"/>
                                          </p:val>
                                        </p:tav>
                                        <p:tav tm="100000">
                                          <p:val>
                                            <p:strVal val="#ppt_x"/>
                                          </p:val>
                                        </p:tav>
                                      </p:tavLst>
                                    </p:anim>
                                    <p:anim calcmode="lin" valueType="num">
                                      <p:cBhvr>
                                        <p:cTn id="35" dur="400" fill="hold"/>
                                        <p:tgtEl>
                                          <p:spTgt spid="7"/>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7" name="Picture 2">
            <a:extLst>
              <a:ext uri="{FF2B5EF4-FFF2-40B4-BE49-F238E27FC236}">
                <a16:creationId xmlns:a16="http://schemas.microsoft.com/office/drawing/2014/main" id="{8D223D66-4921-5395-D6AE-B842B8055734}"/>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315291-3848-9943-1CBC-CF36FE5660B8}"/>
              </a:ext>
            </a:extLst>
          </p:cNvPr>
          <p:cNvSpPr txBox="1"/>
          <p:nvPr/>
        </p:nvSpPr>
        <p:spPr>
          <a:xfrm>
            <a:off x="1942178" y="38282"/>
            <a:ext cx="52596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Current NFL players vs Weight</a:t>
            </a:r>
          </a:p>
        </p:txBody>
      </p:sp>
      <p:pic>
        <p:nvPicPr>
          <p:cNvPr id="4" name="Picture 4" descr="Chart, box and whisker chart&#10;&#10;Description automatically generated">
            <a:extLst>
              <a:ext uri="{FF2B5EF4-FFF2-40B4-BE49-F238E27FC236}">
                <a16:creationId xmlns:a16="http://schemas.microsoft.com/office/drawing/2014/main" id="{EC413242-E5D5-5BA4-B853-EEF1829F3CF0}"/>
              </a:ext>
            </a:extLst>
          </p:cNvPr>
          <p:cNvPicPr>
            <a:picLocks noChangeAspect="1"/>
          </p:cNvPicPr>
          <p:nvPr/>
        </p:nvPicPr>
        <p:blipFill>
          <a:blip r:embed="rId5"/>
          <a:stretch>
            <a:fillRect/>
          </a:stretch>
        </p:blipFill>
        <p:spPr>
          <a:xfrm>
            <a:off x="140300" y="1002483"/>
            <a:ext cx="8863400" cy="4026717"/>
          </a:xfrm>
          <a:prstGeom prst="rect">
            <a:avLst/>
          </a:prstGeom>
        </p:spPr>
      </p:pic>
      <p:sp>
        <p:nvSpPr>
          <p:cNvPr id="2" name="Rectangle 1">
            <a:extLst>
              <a:ext uri="{FF2B5EF4-FFF2-40B4-BE49-F238E27FC236}">
                <a16:creationId xmlns:a16="http://schemas.microsoft.com/office/drawing/2014/main" id="{EA802556-2E48-18B1-9ABE-1A213E3552F8}"/>
              </a:ext>
            </a:extLst>
          </p:cNvPr>
          <p:cNvSpPr/>
          <p:nvPr/>
        </p:nvSpPr>
        <p:spPr>
          <a:xfrm>
            <a:off x="0" y="479263"/>
            <a:ext cx="3921515" cy="523220"/>
          </a:xfrm>
          <a:prstGeom prst="rect">
            <a:avLst/>
          </a:prstGeom>
          <a:noFill/>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Heaviest active players:</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5D24201A-1096-82E6-F46D-6F222321C029}"/>
              </a:ext>
            </a:extLst>
          </p:cNvPr>
          <p:cNvSpPr/>
          <p:nvPr/>
        </p:nvSpPr>
        <p:spPr>
          <a:xfrm>
            <a:off x="3755941" y="525430"/>
            <a:ext cx="2514599"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Offensive tackle</a:t>
            </a:r>
          </a:p>
        </p:txBody>
      </p:sp>
      <p:sp>
        <p:nvSpPr>
          <p:cNvPr id="6" name="Rectangle 5">
            <a:extLst>
              <a:ext uri="{FF2B5EF4-FFF2-40B4-BE49-F238E27FC236}">
                <a16:creationId xmlns:a16="http://schemas.microsoft.com/office/drawing/2014/main" id="{20E4F3D7-450E-D143-E27E-33BFAE91C79C}"/>
              </a:ext>
            </a:extLst>
          </p:cNvPr>
          <p:cNvSpPr/>
          <p:nvPr/>
        </p:nvSpPr>
        <p:spPr>
          <a:xfrm>
            <a:off x="6104965" y="525430"/>
            <a:ext cx="2850776"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Defensive tackle</a:t>
            </a:r>
          </a:p>
        </p:txBody>
      </p:sp>
      <p:pic>
        <p:nvPicPr>
          <p:cNvPr id="8" name="Picture 4" descr="Design elements - Football positions | Design elements - Football positions  (for perspective view) | Design elements - Soccer (Football) positions |  Number Symbol For Football Player">
            <a:extLst>
              <a:ext uri="{FF2B5EF4-FFF2-40B4-BE49-F238E27FC236}">
                <a16:creationId xmlns:a16="http://schemas.microsoft.com/office/drawing/2014/main" id="{C8C36D3D-0406-5A95-2B64-3A5B6D27071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81327" y="1170068"/>
            <a:ext cx="1652299" cy="9655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1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1"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ppt_w</p:attrName>
                                        </p:attrNameLst>
                                      </p:cBhvr>
                                      <p:tavLst>
                                        <p:tav tm="0" fmla="#ppt_w*sin(2.5*pi*$)">
                                          <p:val>
                                            <p:fltVal val="0"/>
                                          </p:val>
                                        </p:tav>
                                        <p:tav tm="100000">
                                          <p:val>
                                            <p:fltVal val="1"/>
                                          </p:val>
                                        </p:tav>
                                      </p:tavLst>
                                    </p:anim>
                                    <p:anim calcmode="lin" valueType="num">
                                      <p:cBhvr>
                                        <p:cTn id="3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1"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Picture 2">
            <a:extLst>
              <a:ext uri="{FF2B5EF4-FFF2-40B4-BE49-F238E27FC236}">
                <a16:creationId xmlns:a16="http://schemas.microsoft.com/office/drawing/2014/main" id="{A1523790-977A-C1FE-139B-C34835D6C73D}"/>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136" name="Google Shape;136;p21"/>
          <p:cNvSpPr txBox="1"/>
          <p:nvPr/>
        </p:nvSpPr>
        <p:spPr>
          <a:xfrm>
            <a:off x="910202" y="62764"/>
            <a:ext cx="7522200" cy="46163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endParaRPr lang="en">
              <a:cs typeface="Calibri"/>
            </a:endParaRPr>
          </a:p>
        </p:txBody>
      </p:sp>
      <p:pic>
        <p:nvPicPr>
          <p:cNvPr id="2" name="Picture 2" descr="Chart&#10;&#10;Description automatically generated">
            <a:extLst>
              <a:ext uri="{FF2B5EF4-FFF2-40B4-BE49-F238E27FC236}">
                <a16:creationId xmlns:a16="http://schemas.microsoft.com/office/drawing/2014/main" id="{1D2F0821-8CE4-563A-679A-8043F36AE874}"/>
              </a:ext>
            </a:extLst>
          </p:cNvPr>
          <p:cNvPicPr>
            <a:picLocks noChangeAspect="1"/>
          </p:cNvPicPr>
          <p:nvPr/>
        </p:nvPicPr>
        <p:blipFill>
          <a:blip r:embed="rId5"/>
          <a:stretch>
            <a:fillRect/>
          </a:stretch>
        </p:blipFill>
        <p:spPr>
          <a:xfrm>
            <a:off x="288345" y="176975"/>
            <a:ext cx="8357815" cy="4903761"/>
          </a:xfrm>
          <a:prstGeom prst="rect">
            <a:avLst/>
          </a:prstGeom>
        </p:spPr>
      </p:pic>
      <p:pic>
        <p:nvPicPr>
          <p:cNvPr id="4" name="Picture 4" descr="Design elements - Football positions | Design elements - Football positions  (for perspective view) | Design elements - Soccer (Football) positions |  Number Symbol For Football Player">
            <a:extLst>
              <a:ext uri="{FF2B5EF4-FFF2-40B4-BE49-F238E27FC236}">
                <a16:creationId xmlns:a16="http://schemas.microsoft.com/office/drawing/2014/main" id="{93DB5069-3228-6EDE-F697-21B53E10A23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80103" y="939159"/>
            <a:ext cx="1652299" cy="9655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3" name="Picture 2">
            <a:extLst>
              <a:ext uri="{FF2B5EF4-FFF2-40B4-BE49-F238E27FC236}">
                <a16:creationId xmlns:a16="http://schemas.microsoft.com/office/drawing/2014/main" id="{44222D18-BD86-D549-93A1-4B363BA3A2DA}"/>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14884" y="0"/>
            <a:ext cx="9144004" cy="5143501"/>
          </a:xfrm>
          <a:prstGeom prst="rect">
            <a:avLst/>
          </a:prstGeom>
          <a:noFill/>
          <a:extLst>
            <a:ext uri="{909E8E84-426E-40DD-AFC4-6F175D3DCCD1}">
              <a14:hiddenFill xmlns:a14="http://schemas.microsoft.com/office/drawing/2010/main">
                <a:solidFill>
                  <a:srgbClr val="FFFFFF"/>
                </a:solidFill>
              </a14:hiddenFill>
            </a:ext>
          </a:extLst>
        </p:spPr>
      </p:pic>
      <p:pic>
        <p:nvPicPr>
          <p:cNvPr id="119" name="Google Shape;119;p19"/>
          <p:cNvPicPr preferRelativeResize="0"/>
          <p:nvPr/>
        </p:nvPicPr>
        <p:blipFill>
          <a:blip r:embed="rId5">
            <a:alphaModFix/>
          </a:blip>
          <a:stretch>
            <a:fillRect/>
          </a:stretch>
        </p:blipFill>
        <p:spPr>
          <a:xfrm>
            <a:off x="8028875" y="4193650"/>
            <a:ext cx="618225" cy="618225"/>
          </a:xfrm>
          <a:prstGeom prst="rect">
            <a:avLst/>
          </a:prstGeom>
          <a:noFill/>
          <a:ln>
            <a:noFill/>
          </a:ln>
        </p:spPr>
      </p:pic>
      <p:sp>
        <p:nvSpPr>
          <p:cNvPr id="120" name="Google Shape;120;p19"/>
          <p:cNvSpPr txBox="1"/>
          <p:nvPr/>
        </p:nvSpPr>
        <p:spPr>
          <a:xfrm>
            <a:off x="1047600" y="506625"/>
            <a:ext cx="5461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p>
        </p:txBody>
      </p:sp>
      <p:sp>
        <p:nvSpPr>
          <p:cNvPr id="121" name="Google Shape;121;p19"/>
          <p:cNvSpPr txBox="1"/>
          <p:nvPr/>
        </p:nvSpPr>
        <p:spPr>
          <a:xfrm>
            <a:off x="77843" y="273656"/>
            <a:ext cx="4971900" cy="677078"/>
          </a:xfrm>
          <a:prstGeom prst="rect">
            <a:avLst/>
          </a:prstGeom>
          <a:noFill/>
          <a:ln>
            <a:noFill/>
          </a:ln>
        </p:spPr>
        <p:txBody>
          <a:bodyPr spcFirstLastPara="1" wrap="square" lIns="91425" tIns="91425" rIns="91425" bIns="91425" anchor="t" anchorCtr="0">
            <a:spAutoFit/>
          </a:bodyPr>
          <a:lstStyle/>
          <a:p>
            <a:endParaRPr lang="en-US" sz="3200">
              <a:solidFill>
                <a:schemeClr val="dk2"/>
              </a:solidFill>
              <a:cs typeface="Calibri"/>
            </a:endParaRPr>
          </a:p>
        </p:txBody>
      </p:sp>
      <p:sp>
        <p:nvSpPr>
          <p:cNvPr id="2" name="TextBox 1">
            <a:extLst>
              <a:ext uri="{FF2B5EF4-FFF2-40B4-BE49-F238E27FC236}">
                <a16:creationId xmlns:a16="http://schemas.microsoft.com/office/drawing/2014/main" id="{85029129-7BB7-B3B4-7179-29DF9F53A6B6}"/>
              </a:ext>
            </a:extLst>
          </p:cNvPr>
          <p:cNvSpPr txBox="1"/>
          <p:nvPr/>
        </p:nvSpPr>
        <p:spPr>
          <a:xfrm>
            <a:off x="1070811" y="1624263"/>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Graphic 3">
            <a:extLst>
              <a:ext uri="{FF2B5EF4-FFF2-40B4-BE49-F238E27FC236}">
                <a16:creationId xmlns:a16="http://schemas.microsoft.com/office/drawing/2014/main" id="{E8A22C1E-16E0-6A35-FBAF-9517351E12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43" y="909721"/>
            <a:ext cx="2090209" cy="556685"/>
          </a:xfrm>
          <a:prstGeom prst="rect">
            <a:avLst/>
          </a:prstGeom>
        </p:spPr>
      </p:pic>
      <p:sp>
        <p:nvSpPr>
          <p:cNvPr id="4" name="TextBox 3">
            <a:extLst>
              <a:ext uri="{FF2B5EF4-FFF2-40B4-BE49-F238E27FC236}">
                <a16:creationId xmlns:a16="http://schemas.microsoft.com/office/drawing/2014/main" id="{13C965E9-170B-0B2E-91F7-ED946A5F8E6B}"/>
              </a:ext>
            </a:extLst>
          </p:cNvPr>
          <p:cNvSpPr txBox="1"/>
          <p:nvPr/>
        </p:nvSpPr>
        <p:spPr>
          <a:xfrm>
            <a:off x="4720166" y="3174999"/>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Graphic 5">
            <a:extLst>
              <a:ext uri="{FF2B5EF4-FFF2-40B4-BE49-F238E27FC236}">
                <a16:creationId xmlns:a16="http://schemas.microsoft.com/office/drawing/2014/main" id="{700F8FB9-7C2B-8ECE-6354-4C93F50E42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098" y="1755608"/>
            <a:ext cx="2365375" cy="599016"/>
          </a:xfrm>
          <a:prstGeom prst="rect">
            <a:avLst/>
          </a:prstGeom>
        </p:spPr>
      </p:pic>
      <p:sp>
        <p:nvSpPr>
          <p:cNvPr id="6" name="TextBox 5">
            <a:extLst>
              <a:ext uri="{FF2B5EF4-FFF2-40B4-BE49-F238E27FC236}">
                <a16:creationId xmlns:a16="http://schemas.microsoft.com/office/drawing/2014/main" id="{59843C4C-D193-D2CC-27C1-C40A2A9C21E2}"/>
              </a:ext>
            </a:extLst>
          </p:cNvPr>
          <p:cNvSpPr txBox="1"/>
          <p:nvPr/>
        </p:nvSpPr>
        <p:spPr>
          <a:xfrm>
            <a:off x="613832" y="376766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Graphic 7">
            <a:extLst>
              <a:ext uri="{FF2B5EF4-FFF2-40B4-BE49-F238E27FC236}">
                <a16:creationId xmlns:a16="http://schemas.microsoft.com/office/drawing/2014/main" id="{AAF0EC13-B294-75E6-7611-BFBCB2EDA8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18" y="2683711"/>
            <a:ext cx="2229908" cy="726016"/>
          </a:xfrm>
          <a:prstGeom prst="rect">
            <a:avLst/>
          </a:prstGeom>
        </p:spPr>
      </p:pic>
      <p:sp>
        <p:nvSpPr>
          <p:cNvPr id="8" name="TextBox 7">
            <a:extLst>
              <a:ext uri="{FF2B5EF4-FFF2-40B4-BE49-F238E27FC236}">
                <a16:creationId xmlns:a16="http://schemas.microsoft.com/office/drawing/2014/main" id="{6A2C4878-C126-5D5F-653A-CDEDE9D5721B}"/>
              </a:ext>
            </a:extLst>
          </p:cNvPr>
          <p:cNvSpPr txBox="1"/>
          <p:nvPr/>
        </p:nvSpPr>
        <p:spPr>
          <a:xfrm>
            <a:off x="4614332" y="402166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Graphic 9">
            <a:extLst>
              <a:ext uri="{FF2B5EF4-FFF2-40B4-BE49-F238E27FC236}">
                <a16:creationId xmlns:a16="http://schemas.microsoft.com/office/drawing/2014/main" id="{4A61BF5B-6FE5-7A1F-FA17-AD41F74B18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66" y="3790949"/>
            <a:ext cx="2303992" cy="588433"/>
          </a:xfrm>
          <a:prstGeom prst="rect">
            <a:avLst/>
          </a:prstGeom>
        </p:spPr>
      </p:pic>
      <p:sp>
        <p:nvSpPr>
          <p:cNvPr id="10" name="TextBox 9">
            <a:extLst>
              <a:ext uri="{FF2B5EF4-FFF2-40B4-BE49-F238E27FC236}">
                <a16:creationId xmlns:a16="http://schemas.microsoft.com/office/drawing/2014/main" id="{17F22800-0309-7217-60E2-929714E4FD68}"/>
              </a:ext>
            </a:extLst>
          </p:cNvPr>
          <p:cNvSpPr txBox="1"/>
          <p:nvPr/>
        </p:nvSpPr>
        <p:spPr>
          <a:xfrm>
            <a:off x="1820332" y="127000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5345FF50-E71B-4D77-DAFE-E2D4D70324B6}"/>
              </a:ext>
            </a:extLst>
          </p:cNvPr>
          <p:cNvSpPr txBox="1"/>
          <p:nvPr/>
        </p:nvSpPr>
        <p:spPr>
          <a:xfrm>
            <a:off x="507999" y="173566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F7809711-CCB1-A068-9B53-7B7E65BBD61F}"/>
              </a:ext>
            </a:extLst>
          </p:cNvPr>
          <p:cNvSpPr txBox="1"/>
          <p:nvPr/>
        </p:nvSpPr>
        <p:spPr>
          <a:xfrm>
            <a:off x="1121832" y="1396999"/>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5" name="Picture 15" descr="Diagram&#10;&#10;Description automatically generated">
            <a:extLst>
              <a:ext uri="{FF2B5EF4-FFF2-40B4-BE49-F238E27FC236}">
                <a16:creationId xmlns:a16="http://schemas.microsoft.com/office/drawing/2014/main" id="{08175D6D-2E17-3CA5-3789-BF9F8A4D25E4}"/>
              </a:ext>
            </a:extLst>
          </p:cNvPr>
          <p:cNvPicPr>
            <a:picLocks noChangeAspect="1"/>
          </p:cNvPicPr>
          <p:nvPr/>
        </p:nvPicPr>
        <p:blipFill>
          <a:blip r:embed="rId14"/>
          <a:stretch>
            <a:fillRect/>
          </a:stretch>
        </p:blipFill>
        <p:spPr>
          <a:xfrm>
            <a:off x="2001307" y="16665"/>
            <a:ext cx="5500101" cy="956652"/>
          </a:xfrm>
          <a:prstGeom prst="rect">
            <a:avLst/>
          </a:prstGeom>
        </p:spPr>
      </p:pic>
      <p:pic>
        <p:nvPicPr>
          <p:cNvPr id="16" name="Picture 15" descr="Timeline&#10;&#10;Description automatically generated">
            <a:extLst>
              <a:ext uri="{FF2B5EF4-FFF2-40B4-BE49-F238E27FC236}">
                <a16:creationId xmlns:a16="http://schemas.microsoft.com/office/drawing/2014/main" id="{54C17A9A-AB3D-391E-E714-37052FEBB307}"/>
              </a:ext>
            </a:extLst>
          </p:cNvPr>
          <p:cNvPicPr>
            <a:picLocks noChangeAspect="1"/>
          </p:cNvPicPr>
          <p:nvPr/>
        </p:nvPicPr>
        <p:blipFill>
          <a:blip r:embed="rId15"/>
          <a:stretch>
            <a:fillRect/>
          </a:stretch>
        </p:blipFill>
        <p:spPr>
          <a:xfrm>
            <a:off x="2518832" y="1170514"/>
            <a:ext cx="6525458" cy="32774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5923A3-D6E2-3040-4CE0-3F7B13C81292}"/>
              </a:ext>
            </a:extLst>
          </p:cNvPr>
          <p:cNvSpPr txBox="1"/>
          <p:nvPr/>
        </p:nvSpPr>
        <p:spPr>
          <a:xfrm>
            <a:off x="893975" y="75226"/>
            <a:ext cx="7349011" cy="7064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1900" b="1" kern="1200">
                <a:solidFill>
                  <a:schemeClr val="tx1"/>
                </a:solidFill>
                <a:latin typeface="+mj-lt"/>
                <a:ea typeface="+mj-ea"/>
                <a:cs typeface="+mj-cs"/>
              </a:rPr>
              <a:t>Machine Learning</a:t>
            </a:r>
            <a:endParaRPr lang="en-US" sz="1900" kern="1200">
              <a:solidFill>
                <a:schemeClr val="tx1"/>
              </a:solidFill>
              <a:latin typeface="+mj-lt"/>
              <a:ea typeface="+mj-ea"/>
              <a:cs typeface="+mj-cs"/>
            </a:endParaRPr>
          </a:p>
          <a:p>
            <a:pPr algn="ctr">
              <a:lnSpc>
                <a:spcPct val="90000"/>
              </a:lnSpc>
              <a:spcBef>
                <a:spcPct val="0"/>
              </a:spcBef>
              <a:spcAft>
                <a:spcPts val="600"/>
              </a:spcAft>
            </a:pPr>
            <a:r>
              <a:rPr lang="en-US" sz="1900" b="1" kern="1200">
                <a:solidFill>
                  <a:schemeClr val="tx1"/>
                </a:solidFill>
                <a:latin typeface="+mj-lt"/>
                <a:ea typeface="+mj-ea"/>
                <a:cs typeface="+mj-cs"/>
              </a:rPr>
              <a:t>Can we expect a certain player to retire the current year based on stats?</a:t>
            </a:r>
          </a:p>
        </p:txBody>
      </p:sp>
      <p:pic>
        <p:nvPicPr>
          <p:cNvPr id="5" name="Picture 5" descr="Graphical user interface, text, application&#10;&#10;Description automatically generated">
            <a:extLst>
              <a:ext uri="{FF2B5EF4-FFF2-40B4-BE49-F238E27FC236}">
                <a16:creationId xmlns:a16="http://schemas.microsoft.com/office/drawing/2014/main" id="{4C7ACA19-E9F1-A756-011B-856933A6CD10}"/>
              </a:ext>
            </a:extLst>
          </p:cNvPr>
          <p:cNvPicPr>
            <a:picLocks noChangeAspect="1"/>
          </p:cNvPicPr>
          <p:nvPr/>
        </p:nvPicPr>
        <p:blipFill>
          <a:blip r:embed="rId3"/>
          <a:stretch>
            <a:fillRect/>
          </a:stretch>
        </p:blipFill>
        <p:spPr>
          <a:xfrm>
            <a:off x="629578" y="734990"/>
            <a:ext cx="7216186" cy="1011542"/>
          </a:xfrm>
          <a:prstGeom prst="rect">
            <a:avLst/>
          </a:prstGeom>
        </p:spPr>
      </p:pic>
      <p:sp>
        <p:nvSpPr>
          <p:cNvPr id="3" name="TextBox 2">
            <a:extLst>
              <a:ext uri="{FF2B5EF4-FFF2-40B4-BE49-F238E27FC236}">
                <a16:creationId xmlns:a16="http://schemas.microsoft.com/office/drawing/2014/main" id="{65228A8A-938C-D1D1-0E90-0DE4A9F3E2C6}"/>
              </a:ext>
            </a:extLst>
          </p:cNvPr>
          <p:cNvSpPr txBox="1"/>
          <p:nvPr/>
        </p:nvSpPr>
        <p:spPr>
          <a:xfrm>
            <a:off x="852101" y="3559144"/>
            <a:ext cx="4982894" cy="710501"/>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1250" b="1"/>
              <a:t>Data Janitoring</a:t>
            </a:r>
            <a:endParaRPr lang="en-US" sz="1250">
              <a:cs typeface="Calibri"/>
            </a:endParaRPr>
          </a:p>
          <a:p>
            <a:pPr marL="342900" indent="-228600">
              <a:lnSpc>
                <a:spcPct val="90000"/>
              </a:lnSpc>
              <a:spcAft>
                <a:spcPts val="600"/>
              </a:spcAft>
              <a:buFont typeface="Arial" panose="020B0604020202020204" pitchFamily="34" charset="0"/>
              <a:buChar char="•"/>
            </a:pPr>
            <a:r>
              <a:rPr lang="en-US" sz="1250"/>
              <a:t>Merged basic data </a:t>
            </a:r>
            <a:r>
              <a:rPr lang="en-US" sz="1250" err="1"/>
              <a:t>dframe</a:t>
            </a:r>
            <a:r>
              <a:rPr lang="en-US" sz="1250"/>
              <a:t> (demographics) and passer statistics data frame</a:t>
            </a:r>
            <a:endParaRPr lang="en-US" sz="1250">
              <a:cs typeface="Calibri"/>
            </a:endParaRPr>
          </a:p>
          <a:p>
            <a:pPr marL="342900" indent="-228600">
              <a:lnSpc>
                <a:spcPct val="90000"/>
              </a:lnSpc>
              <a:spcAft>
                <a:spcPts val="600"/>
              </a:spcAft>
              <a:buFont typeface="Arial" panose="020B0604020202020204" pitchFamily="34" charset="0"/>
              <a:buChar char="•"/>
            </a:pPr>
            <a:r>
              <a:rPr lang="en-US" sz="1250"/>
              <a:t>Any incorrect player data in 2017 was dropped from this data</a:t>
            </a:r>
            <a:endParaRPr lang="en-US" sz="1250">
              <a:cs typeface="Calibri" panose="020F0502020204030204"/>
            </a:endParaRPr>
          </a:p>
          <a:p>
            <a:pPr marL="342900" indent="-228600">
              <a:lnSpc>
                <a:spcPct val="90000"/>
              </a:lnSpc>
              <a:spcAft>
                <a:spcPts val="600"/>
              </a:spcAft>
              <a:buFont typeface="Arial" panose="020B0604020202020204" pitchFamily="34" charset="0"/>
              <a:buChar char="•"/>
            </a:pPr>
            <a:r>
              <a:rPr lang="en-US" sz="1250"/>
              <a:t>Any player above age 50 was not considered as a part of the analysis </a:t>
            </a:r>
            <a:endParaRPr lang="en-US" sz="1250">
              <a:cs typeface="Calibri"/>
            </a:endParaRPr>
          </a:p>
          <a:p>
            <a:pPr marL="342900" indent="-228600">
              <a:lnSpc>
                <a:spcPct val="90000"/>
              </a:lnSpc>
              <a:spcAft>
                <a:spcPts val="600"/>
              </a:spcAft>
              <a:buFont typeface="Arial" panose="020B0604020202020204" pitchFamily="34" charset="0"/>
              <a:buChar char="•"/>
            </a:pPr>
            <a:r>
              <a:rPr lang="en-US" sz="1250"/>
              <a:t>Data of passes attempted per game below a threshold value of '3' was insignificant. </a:t>
            </a:r>
            <a:r>
              <a:rPr lang="en-US" sz="1250" b="1" i="1"/>
              <a:t>Refer graph on the right</a:t>
            </a:r>
            <a:endParaRPr lang="en-US" sz="1250" b="1" i="1">
              <a:cs typeface="Calibri"/>
            </a:endParaRPr>
          </a:p>
          <a:p>
            <a:pPr marL="342900" indent="-228600">
              <a:lnSpc>
                <a:spcPct val="90000"/>
              </a:lnSpc>
              <a:spcAft>
                <a:spcPts val="600"/>
              </a:spcAft>
              <a:buFont typeface="Arial" panose="020B0604020202020204" pitchFamily="34" charset="0"/>
              <a:buChar char="•"/>
            </a:pPr>
            <a:r>
              <a:rPr lang="en-US" sz="1250"/>
              <a:t>Created new column indicating whether the player's last year was 0 or 1</a:t>
            </a:r>
            <a:endParaRPr lang="en-US" sz="1250">
              <a:cs typeface="Calibri"/>
            </a:endParaRPr>
          </a:p>
          <a:p>
            <a:pPr>
              <a:lnSpc>
                <a:spcPct val="90000"/>
              </a:lnSpc>
              <a:spcAft>
                <a:spcPts val="600"/>
              </a:spcAft>
            </a:pPr>
            <a:r>
              <a:rPr lang="en-US" sz="1250" b="1"/>
              <a:t>Data for the classification tree</a:t>
            </a:r>
            <a:endParaRPr lang="en-US" sz="1250">
              <a:cs typeface="Calibri"/>
            </a:endParaRPr>
          </a:p>
          <a:p>
            <a:pPr>
              <a:lnSpc>
                <a:spcPct val="90000"/>
              </a:lnSpc>
              <a:spcAft>
                <a:spcPts val="600"/>
              </a:spcAft>
            </a:pPr>
            <a:r>
              <a:rPr lang="en-US" sz="1250"/>
              <a:t>X = Passes </a:t>
            </a:r>
            <a:r>
              <a:rPr lang="en-US" sz="1250" err="1"/>
              <a:t>Attemped</a:t>
            </a:r>
            <a:r>
              <a:rPr lang="en-US" sz="1250"/>
              <a:t>, Passes Completed, Completion %, Pass Attempts per Game, Passing Yards, </a:t>
            </a:r>
            <a:r>
              <a:rPr lang="en-US" sz="1250" err="1"/>
              <a:t>Ints</a:t>
            </a:r>
            <a:r>
              <a:rPr lang="en-US" sz="1250"/>
              <a:t>.. </a:t>
            </a:r>
            <a:r>
              <a:rPr lang="en-US" sz="1250" err="1"/>
              <a:t>etc</a:t>
            </a:r>
            <a:endParaRPr lang="en-US" sz="1250">
              <a:cs typeface="Calibri"/>
            </a:endParaRPr>
          </a:p>
          <a:p>
            <a:pPr>
              <a:lnSpc>
                <a:spcPct val="90000"/>
              </a:lnSpc>
              <a:spcAft>
                <a:spcPts val="600"/>
              </a:spcAft>
            </a:pPr>
            <a:r>
              <a:rPr lang="en-US" sz="1250"/>
              <a:t>Y =  Last year defined as truthy value </a:t>
            </a:r>
            <a:endParaRPr lang="en-US" sz="1250">
              <a:cs typeface="Calibri"/>
            </a:endParaRPr>
          </a:p>
          <a:p>
            <a:pPr>
              <a:lnSpc>
                <a:spcPct val="90000"/>
              </a:lnSpc>
              <a:spcAft>
                <a:spcPts val="600"/>
              </a:spcAft>
            </a:pPr>
            <a:r>
              <a:rPr lang="en-US" sz="1250"/>
              <a:t>0 – not the last year for the player; 1 – It is the last year for the player </a:t>
            </a:r>
            <a:r>
              <a:rPr lang="en-US" sz="1250" b="1"/>
              <a:t>(retire)</a:t>
            </a:r>
            <a:endParaRPr lang="en-US" sz="1250" b="1">
              <a:cs typeface="Calibri"/>
            </a:endParaRPr>
          </a:p>
          <a:p>
            <a:pPr indent="-228600" algn="ctr">
              <a:lnSpc>
                <a:spcPct val="90000"/>
              </a:lnSpc>
              <a:spcAft>
                <a:spcPts val="600"/>
              </a:spcAft>
              <a:buFont typeface="Arial" panose="020B0604020202020204" pitchFamily="34" charset="0"/>
              <a:buChar char="•"/>
            </a:pPr>
            <a:endParaRPr lang="en-US" sz="1200">
              <a:cs typeface="Calibri"/>
            </a:endParaRPr>
          </a:p>
          <a:p>
            <a:pPr indent="-228600" algn="ctr">
              <a:lnSpc>
                <a:spcPct val="90000"/>
              </a:lnSpc>
              <a:spcAft>
                <a:spcPts val="600"/>
              </a:spcAft>
              <a:buFont typeface="Arial" panose="020B0604020202020204" pitchFamily="34" charset="0"/>
              <a:buChar char="•"/>
            </a:pPr>
            <a:endParaRPr lang="en-US" sz="1200">
              <a:cs typeface="Calibri"/>
            </a:endParaRPr>
          </a:p>
          <a:p>
            <a:pPr indent="-228600" algn="ctr">
              <a:lnSpc>
                <a:spcPct val="90000"/>
              </a:lnSpc>
              <a:spcAft>
                <a:spcPts val="600"/>
              </a:spcAft>
              <a:buFont typeface="Arial" panose="020B0604020202020204" pitchFamily="34" charset="0"/>
              <a:buChar char="•"/>
            </a:pPr>
            <a:endParaRPr lang="en-US" sz="1200">
              <a:cs typeface="Calibri"/>
            </a:endParaRPr>
          </a:p>
        </p:txBody>
      </p:sp>
      <p:pic>
        <p:nvPicPr>
          <p:cNvPr id="6" name="Picture 6">
            <a:extLst>
              <a:ext uri="{FF2B5EF4-FFF2-40B4-BE49-F238E27FC236}">
                <a16:creationId xmlns:a16="http://schemas.microsoft.com/office/drawing/2014/main" id="{7E0545D4-DE25-0D1B-0598-F914C6E36F04}"/>
              </a:ext>
            </a:extLst>
          </p:cNvPr>
          <p:cNvPicPr>
            <a:picLocks noChangeAspect="1"/>
          </p:cNvPicPr>
          <p:nvPr/>
        </p:nvPicPr>
        <p:blipFill>
          <a:blip r:embed="rId4"/>
          <a:stretch>
            <a:fillRect/>
          </a:stretch>
        </p:blipFill>
        <p:spPr>
          <a:xfrm>
            <a:off x="6050218" y="2258742"/>
            <a:ext cx="2743200" cy="2268283"/>
          </a:xfrm>
          <a:prstGeom prst="rect">
            <a:avLst/>
          </a:prstGeom>
        </p:spPr>
      </p:pic>
      <p:sp>
        <p:nvSpPr>
          <p:cNvPr id="7" name="TextBox 4">
            <a:extLst>
              <a:ext uri="{FF2B5EF4-FFF2-40B4-BE49-F238E27FC236}">
                <a16:creationId xmlns:a16="http://schemas.microsoft.com/office/drawing/2014/main" id="{C1FBC4AA-D312-EA30-EF14-5EB45807E401}"/>
              </a:ext>
            </a:extLst>
          </p:cNvPr>
          <p:cNvSpPr txBox="1"/>
          <p:nvPr/>
        </p:nvSpPr>
        <p:spPr>
          <a:xfrm>
            <a:off x="5631989" y="593849"/>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a:extLst>
              <a:ext uri="{FF2B5EF4-FFF2-40B4-BE49-F238E27FC236}">
                <a16:creationId xmlns:a16="http://schemas.microsoft.com/office/drawing/2014/main" id="{B94CEE64-EE15-1C47-CB07-626F2ECD7842}"/>
              </a:ext>
            </a:extLst>
          </p:cNvPr>
          <p:cNvPicPr>
            <a:picLocks noChangeAspect="1"/>
          </p:cNvPicPr>
          <p:nvPr/>
        </p:nvPicPr>
        <p:blipFill>
          <a:blip r:embed="rId5"/>
          <a:stretch>
            <a:fillRect/>
          </a:stretch>
        </p:blipFill>
        <p:spPr>
          <a:xfrm>
            <a:off x="1734127" y="2354629"/>
            <a:ext cx="3574589" cy="196766"/>
          </a:xfrm>
          <a:prstGeom prst="rect">
            <a:avLst/>
          </a:prstGeom>
        </p:spPr>
      </p:pic>
    </p:spTree>
    <p:extLst>
      <p:ext uri="{BB962C8B-B14F-4D97-AF65-F5344CB8AC3E}">
        <p14:creationId xmlns:p14="http://schemas.microsoft.com/office/powerpoint/2010/main" val="31011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useBgFill="1">
        <p:nvSpPr>
          <p:cNvPr id="187" name="Rectangle 18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imeline&#10;&#10;Description automatically generated">
            <a:extLst>
              <a:ext uri="{FF2B5EF4-FFF2-40B4-BE49-F238E27FC236}">
                <a16:creationId xmlns:a16="http://schemas.microsoft.com/office/drawing/2014/main" id="{6B0CAD4D-394F-CF2B-3EB5-19D5CA2B3720}"/>
              </a:ext>
            </a:extLst>
          </p:cNvPr>
          <p:cNvPicPr>
            <a:picLocks noChangeAspect="1"/>
          </p:cNvPicPr>
          <p:nvPr/>
        </p:nvPicPr>
        <p:blipFill rotWithShape="1">
          <a:blip r:embed="rId3"/>
          <a:srcRect t="1020" r="-59"/>
          <a:stretch/>
        </p:blipFill>
        <p:spPr>
          <a:xfrm>
            <a:off x="89577" y="34162"/>
            <a:ext cx="8814178" cy="3531736"/>
          </a:xfrm>
          <a:prstGeom prst="rect">
            <a:avLst/>
          </a:prstGeom>
        </p:spPr>
      </p:pic>
      <p:sp>
        <p:nvSpPr>
          <p:cNvPr id="154" name="Google Shape;154;p24"/>
          <p:cNvSpPr txBox="1"/>
          <p:nvPr/>
        </p:nvSpPr>
        <p:spPr>
          <a:xfrm>
            <a:off x="89578" y="3717658"/>
            <a:ext cx="8646616" cy="952363"/>
          </a:xfrm>
          <a:prstGeom prst="rect">
            <a:avLst/>
          </a:prstGeom>
        </p:spPr>
        <p:txBody>
          <a:bodyPr spcFirstLastPara="1" vert="horz" lIns="91440" tIns="45720" rIns="91440" bIns="45720" rtlCol="0" anchor="ctr" anchorCtr="0">
            <a:noAutofit/>
          </a:bodyPr>
          <a:lstStyle/>
          <a:p>
            <a:pPr algn="ctr">
              <a:lnSpc>
                <a:spcPct val="90000"/>
              </a:lnSpc>
              <a:spcAft>
                <a:spcPts val="600"/>
              </a:spcAft>
            </a:pPr>
            <a:endParaRPr lang="en-US" sz="1300"/>
          </a:p>
          <a:p>
            <a:pPr algn="ctr">
              <a:lnSpc>
                <a:spcPct val="90000"/>
              </a:lnSpc>
              <a:spcAft>
                <a:spcPts val="600"/>
              </a:spcAft>
            </a:pPr>
            <a:r>
              <a:rPr lang="en-US" sz="1400"/>
              <a:t>In this data for an active player, we found that the variables that correlated with whether he will retire or not were </a:t>
            </a:r>
            <a:endParaRPr lang="en-US" sz="1400" b="1"/>
          </a:p>
          <a:p>
            <a:pPr algn="ctr">
              <a:spcAft>
                <a:spcPts val="600"/>
              </a:spcAft>
            </a:pPr>
            <a:r>
              <a:rPr lang="en-US" sz="1400" b="1"/>
              <a:t>Passes Completed</a:t>
            </a:r>
            <a:endParaRPr lang="en-US" sz="1400" b="1">
              <a:cs typeface="Calibri"/>
            </a:endParaRPr>
          </a:p>
          <a:p>
            <a:pPr algn="ctr">
              <a:spcAft>
                <a:spcPts val="600"/>
              </a:spcAft>
            </a:pPr>
            <a:r>
              <a:rPr lang="en-US" sz="1400" b="1"/>
              <a:t>Intercept Rate</a:t>
            </a:r>
            <a:endParaRPr lang="en-US" sz="1400" b="1">
              <a:cs typeface="Calibri"/>
            </a:endParaRPr>
          </a:p>
          <a:p>
            <a:pPr algn="ctr">
              <a:spcAft>
                <a:spcPts val="600"/>
              </a:spcAft>
            </a:pPr>
            <a:r>
              <a:rPr lang="en-US" sz="1400" b="1">
                <a:cs typeface="Calibri"/>
              </a:rPr>
              <a:t>Sacks </a:t>
            </a:r>
          </a:p>
          <a:p>
            <a:pPr algn="ctr">
              <a:spcAft>
                <a:spcPts val="600"/>
              </a:spcAft>
            </a:pPr>
            <a:r>
              <a:rPr lang="en-US" sz="1400" b="1">
                <a:cs typeface="Calibri"/>
              </a:rPr>
              <a:t>Percentage of Touch Down's per attempt</a:t>
            </a:r>
          </a:p>
        </p:txBody>
      </p:sp>
      <p:pic>
        <p:nvPicPr>
          <p:cNvPr id="151" name="Google Shape;151;p24"/>
          <p:cNvPicPr preferRelativeResize="0"/>
          <p:nvPr/>
        </p:nvPicPr>
        <p:blipFill>
          <a:blip r:embed="rId4">
            <a:alphaModFix/>
          </a:blip>
          <a:stretch>
            <a:fillRect/>
          </a:stretch>
        </p:blipFill>
        <p:spPr>
          <a:xfrm>
            <a:off x="8028875" y="4193650"/>
            <a:ext cx="618225" cy="618225"/>
          </a:xfrm>
          <a:prstGeom prst="rect">
            <a:avLst/>
          </a:prstGeom>
          <a:noFill/>
          <a:ln>
            <a:noFill/>
          </a:ln>
        </p:spPr>
      </p:pic>
      <p:sp>
        <p:nvSpPr>
          <p:cNvPr id="152" name="Google Shape;152;p24"/>
          <p:cNvSpPr txBox="1"/>
          <p:nvPr/>
        </p:nvSpPr>
        <p:spPr>
          <a:xfrm>
            <a:off x="7436175" y="1425400"/>
            <a:ext cx="82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holding a basketball&#10;&#10;Description automatically generated with medium confidence">
            <a:extLst>
              <a:ext uri="{FF2B5EF4-FFF2-40B4-BE49-F238E27FC236}">
                <a16:creationId xmlns:a16="http://schemas.microsoft.com/office/drawing/2014/main" id="{6031B18F-2AD5-EEB4-FB3F-9F5788DF2601}"/>
              </a:ext>
            </a:extLst>
          </p:cNvPr>
          <p:cNvPicPr>
            <a:picLocks noChangeAspect="1"/>
          </p:cNvPicPr>
          <p:nvPr/>
        </p:nvPicPr>
        <p:blipFill rotWithShape="1">
          <a:blip r:embed="rId3"/>
          <a:srcRect r="1" b="17303"/>
          <a:stretch/>
        </p:blipFill>
        <p:spPr>
          <a:xfrm>
            <a:off x="0" y="48598"/>
            <a:ext cx="9141714" cy="5046304"/>
          </a:xfrm>
          <a:prstGeom prst="rect">
            <a:avLst/>
          </a:prstGeom>
          <a:ln>
            <a:noFill/>
          </a:ln>
          <a:effectLst>
            <a:softEdge rad="112500"/>
          </a:effectLst>
        </p:spPr>
      </p:pic>
      <p:sp>
        <p:nvSpPr>
          <p:cNvPr id="5" name="TextBox 4">
            <a:extLst>
              <a:ext uri="{FF2B5EF4-FFF2-40B4-BE49-F238E27FC236}">
                <a16:creationId xmlns:a16="http://schemas.microsoft.com/office/drawing/2014/main" id="{80553C40-8223-A921-02AE-BD774F669D04}"/>
              </a:ext>
            </a:extLst>
          </p:cNvPr>
          <p:cNvSpPr txBox="1"/>
          <p:nvPr/>
        </p:nvSpPr>
        <p:spPr>
          <a:xfrm>
            <a:off x="2497882" y="285850"/>
            <a:ext cx="5523346" cy="1200329"/>
          </a:xfrm>
          <a:prstGeom prst="rect">
            <a:avLst/>
          </a:prstGeom>
          <a:noFill/>
        </p:spPr>
        <p:txBody>
          <a:bodyPr wrap="square" rtlCol="0">
            <a:spAutoFit/>
          </a:bodyPr>
          <a:lstStyle/>
          <a:p>
            <a:r>
              <a:rPr lang="en-US" sz="7200"/>
              <a:t>Thank you!</a:t>
            </a:r>
          </a:p>
        </p:txBody>
      </p:sp>
    </p:spTree>
    <p:extLst>
      <p:ext uri="{BB962C8B-B14F-4D97-AF65-F5344CB8AC3E}">
        <p14:creationId xmlns:p14="http://schemas.microsoft.com/office/powerpoint/2010/main" val="28032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0B651CC-CE9E-2E17-5141-77023F81610F}"/>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7273972-83BC-3A69-A8A9-6D070CEB19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7" r="17476" b="6514"/>
          <a:stretch/>
        </p:blipFill>
        <p:spPr bwMode="auto">
          <a:xfrm>
            <a:off x="231127" y="998625"/>
            <a:ext cx="5295882" cy="29898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2" name="Picture 4" descr="Design elements - Football positions | Design elements - Football positions  (for perspective view) | Design elements - Soccer (Football) positions |  Number Symbol For Football Player">
            <a:extLst>
              <a:ext uri="{FF2B5EF4-FFF2-40B4-BE49-F238E27FC236}">
                <a16:creationId xmlns:a16="http://schemas.microsoft.com/office/drawing/2014/main" id="{A9197544-ACAF-D220-5CD9-0589638AE3B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50991" y="1657339"/>
            <a:ext cx="3129534" cy="18288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9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5" name="Picture 2">
            <a:extLst>
              <a:ext uri="{FF2B5EF4-FFF2-40B4-BE49-F238E27FC236}">
                <a16:creationId xmlns:a16="http://schemas.microsoft.com/office/drawing/2014/main" id="{7187822A-6BC8-A326-3FC5-44B714A1F407}"/>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81" name="Google Shape;81;p13"/>
          <p:cNvSpPr txBox="1"/>
          <p:nvPr/>
        </p:nvSpPr>
        <p:spPr>
          <a:xfrm>
            <a:off x="377825" y="61825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6AA94F"/>
              </a:solidFill>
              <a:highlight>
                <a:srgbClr val="1E1E1E"/>
              </a:highlight>
              <a:latin typeface="Courier New"/>
              <a:ea typeface="Courier New"/>
              <a:cs typeface="Courier New"/>
              <a:sym typeface="Courier New"/>
            </a:endParaRPr>
          </a:p>
        </p:txBody>
      </p:sp>
      <p:sp>
        <p:nvSpPr>
          <p:cNvPr id="14" name="Title 13">
            <a:extLst>
              <a:ext uri="{FF2B5EF4-FFF2-40B4-BE49-F238E27FC236}">
                <a16:creationId xmlns:a16="http://schemas.microsoft.com/office/drawing/2014/main" id="{A93DD0B8-22FD-2534-5AC1-77C8528DB80D}"/>
              </a:ext>
            </a:extLst>
          </p:cNvPr>
          <p:cNvSpPr>
            <a:spLocks noGrp="1"/>
          </p:cNvSpPr>
          <p:nvPr>
            <p:ph type="title"/>
          </p:nvPr>
        </p:nvSpPr>
        <p:spPr/>
        <p:txBody>
          <a:bodyPr/>
          <a:lstStyle/>
          <a:p>
            <a:r>
              <a:rPr lang="en-US"/>
              <a:t>Football at Santa Clara University</a:t>
            </a:r>
          </a:p>
        </p:txBody>
      </p:sp>
      <p:pic>
        <p:nvPicPr>
          <p:cNvPr id="1026" name="Picture 2">
            <a:extLst>
              <a:ext uri="{FF2B5EF4-FFF2-40B4-BE49-F238E27FC236}">
                <a16:creationId xmlns:a16="http://schemas.microsoft.com/office/drawing/2014/main" id="{7D6B92DE-3E6A-02B7-EFBB-F0B4FD35811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5336399" y="874977"/>
            <a:ext cx="3177760" cy="3654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A8EA909E-8A2B-7007-E688-332BA67CFD30}"/>
              </a:ext>
            </a:extLst>
          </p:cNvPr>
          <p:cNvSpPr>
            <a:spLocks noGrp="1"/>
          </p:cNvSpPr>
          <p:nvPr>
            <p:ph type="body" sz="half" idx="2"/>
          </p:nvPr>
        </p:nvSpPr>
        <p:spPr/>
        <p:txBody>
          <a:bodyPr/>
          <a:lstStyle/>
          <a:p>
            <a:r>
              <a:rPr lang="en-US"/>
              <a:t>University of Santa Clara (later Santa Clara University) had a football team from 1902-1991</a:t>
            </a:r>
          </a:p>
          <a:p>
            <a:r>
              <a:rPr lang="en-US"/>
              <a:t>384 wins, 248 losses</a:t>
            </a:r>
          </a:p>
          <a:p>
            <a:r>
              <a:rPr lang="en-US"/>
              <a:t>Last Coach of SCU: Terry Malley	</a:t>
            </a:r>
          </a:p>
          <a:p>
            <a:r>
              <a:rPr lang="en-US"/>
              <a:t>Produced 20 NFL athletes</a:t>
            </a:r>
          </a:p>
          <a:p>
            <a:r>
              <a:rPr lang="en-US"/>
              <a:t>Brian Barker ‘86 is a Bronco Hall of Famer</a:t>
            </a:r>
          </a:p>
          <a:p>
            <a:endParaRPr lang="en-US"/>
          </a:p>
        </p:txBody>
      </p:sp>
      <p:pic>
        <p:nvPicPr>
          <p:cNvPr id="4" name="Picture 3">
            <a:extLst>
              <a:ext uri="{FF2B5EF4-FFF2-40B4-BE49-F238E27FC236}">
                <a16:creationId xmlns:a16="http://schemas.microsoft.com/office/drawing/2014/main" id="{E2FBF798-C4D1-E829-518D-D07C75EE5666}"/>
              </a:ext>
            </a:extLst>
          </p:cNvPr>
          <p:cNvPicPr>
            <a:picLocks noChangeAspect="1"/>
          </p:cNvPicPr>
          <p:nvPr/>
        </p:nvPicPr>
        <p:blipFill rotWithShape="1">
          <a:blip r:embed="rId6"/>
          <a:srcRect l="1933" r="45277"/>
          <a:stretch/>
        </p:blipFill>
        <p:spPr>
          <a:xfrm>
            <a:off x="265047" y="3185652"/>
            <a:ext cx="4601152" cy="1941089"/>
          </a:xfrm>
          <a:prstGeom prst="rect">
            <a:avLst/>
          </a:prstGeom>
          <a:ln>
            <a:noFill/>
          </a:ln>
          <a:effectLst>
            <a:outerShdw blurRad="292100" dist="139700" dir="2700000" algn="tl" rotWithShape="0">
              <a:srgbClr val="333333">
                <a:alpha val="65000"/>
              </a:srgbClr>
            </a:outerShdw>
          </a:effectLst>
        </p:spPr>
      </p:pic>
      <p:pic>
        <p:nvPicPr>
          <p:cNvPr id="2" name="Google Shape;65;p11">
            <a:extLst>
              <a:ext uri="{FF2B5EF4-FFF2-40B4-BE49-F238E27FC236}">
                <a16:creationId xmlns:a16="http://schemas.microsoft.com/office/drawing/2014/main" id="{9C3A2879-9C61-6398-73BB-838CD0A95085}"/>
              </a:ext>
            </a:extLst>
          </p:cNvPr>
          <p:cNvPicPr preferRelativeResize="0"/>
          <p:nvPr/>
        </p:nvPicPr>
        <p:blipFill>
          <a:blip r:embed="rId7">
            <a:alphaModFix/>
          </a:blip>
          <a:stretch>
            <a:fillRect/>
          </a:stretch>
        </p:blipFill>
        <p:spPr>
          <a:xfrm>
            <a:off x="8514159" y="4508516"/>
            <a:ext cx="618225" cy="61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Picture 2">
            <a:extLst>
              <a:ext uri="{FF2B5EF4-FFF2-40B4-BE49-F238E27FC236}">
                <a16:creationId xmlns:a16="http://schemas.microsoft.com/office/drawing/2014/main" id="{E7591E47-A1BD-C9CC-C03E-E32043FD881C}"/>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7479ABF-2228-E47F-2F85-7BA042996C24}"/>
              </a:ext>
            </a:extLst>
          </p:cNvPr>
          <p:cNvSpPr>
            <a:spLocks noGrp="1"/>
          </p:cNvSpPr>
          <p:nvPr>
            <p:ph type="title"/>
          </p:nvPr>
        </p:nvSpPr>
        <p:spPr/>
        <p:txBody>
          <a:bodyPr/>
          <a:lstStyle/>
          <a:p>
            <a:r>
              <a:rPr lang="en-US"/>
              <a:t>Where do NFL Players Come From?</a:t>
            </a:r>
          </a:p>
        </p:txBody>
      </p:sp>
      <p:sp>
        <p:nvSpPr>
          <p:cNvPr id="9" name="Text Placeholder 8">
            <a:extLst>
              <a:ext uri="{FF2B5EF4-FFF2-40B4-BE49-F238E27FC236}">
                <a16:creationId xmlns:a16="http://schemas.microsoft.com/office/drawing/2014/main" id="{345482BF-A92D-6393-45FE-B1DCD4215229}"/>
              </a:ext>
            </a:extLst>
          </p:cNvPr>
          <p:cNvSpPr>
            <a:spLocks noGrp="1"/>
          </p:cNvSpPr>
          <p:nvPr>
            <p:ph type="body" sz="quarter" idx="3"/>
          </p:nvPr>
        </p:nvSpPr>
        <p:spPr>
          <a:xfrm>
            <a:off x="4628554" y="752923"/>
            <a:ext cx="3887391" cy="617934"/>
          </a:xfrm>
        </p:spPr>
        <p:txBody>
          <a:bodyPr/>
          <a:lstStyle/>
          <a:p>
            <a:r>
              <a:rPr lang="en-US"/>
              <a:t>Heat Map of NFL Player Birth Places</a:t>
            </a:r>
          </a:p>
        </p:txBody>
      </p:sp>
      <p:pic>
        <p:nvPicPr>
          <p:cNvPr id="11" name="Google Shape;97;p15">
            <a:extLst>
              <a:ext uri="{FF2B5EF4-FFF2-40B4-BE49-F238E27FC236}">
                <a16:creationId xmlns:a16="http://schemas.microsoft.com/office/drawing/2014/main" id="{4AC4A98E-3350-3919-2655-5CC90142D7C4}"/>
              </a:ext>
            </a:extLst>
          </p:cNvPr>
          <p:cNvPicPr preferRelativeResize="0">
            <a:picLocks noGrp="1"/>
          </p:cNvPicPr>
          <p:nvPr>
            <p:ph sz="half" idx="2"/>
          </p:nvPr>
        </p:nvPicPr>
        <p:blipFill>
          <a:blip r:embed="rId5">
            <a:alphaModFix/>
          </a:blip>
          <a:stretch>
            <a:fillRect/>
          </a:stretch>
        </p:blipFill>
        <p:spPr>
          <a:xfrm>
            <a:off x="629642" y="1320551"/>
            <a:ext cx="3868737" cy="2605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2" descr="Map&#10;&#10;Description automatically generated">
            <a:extLst>
              <a:ext uri="{FF2B5EF4-FFF2-40B4-BE49-F238E27FC236}">
                <a16:creationId xmlns:a16="http://schemas.microsoft.com/office/drawing/2014/main" id="{23E4AC6E-FA28-BDF0-9CB9-C44CA610C554}"/>
              </a:ext>
            </a:extLst>
          </p:cNvPr>
          <p:cNvPicPr>
            <a:picLocks noGrp="1" noChangeAspect="1"/>
          </p:cNvPicPr>
          <p:nvPr>
            <p:ph sz="quarter" idx="4"/>
          </p:nvPr>
        </p:nvPicPr>
        <p:blipFill rotWithShape="1">
          <a:blip r:embed="rId6"/>
          <a:srcRect l="4120" t="6044" b="2863"/>
          <a:stretch/>
        </p:blipFill>
        <p:spPr>
          <a:xfrm>
            <a:off x="4645623" y="1335985"/>
            <a:ext cx="3887788" cy="229539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3456D49-B7F6-7FD2-3E55-9A7EAA55A6A4}"/>
              </a:ext>
            </a:extLst>
          </p:cNvPr>
          <p:cNvPicPr>
            <a:picLocks noChangeAspect="1"/>
          </p:cNvPicPr>
          <p:nvPr/>
        </p:nvPicPr>
        <p:blipFill rotWithShape="1">
          <a:blip r:embed="rId7"/>
          <a:srcRect l="6375"/>
          <a:stretch/>
        </p:blipFill>
        <p:spPr>
          <a:xfrm>
            <a:off x="286718" y="4109838"/>
            <a:ext cx="4210867" cy="51026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FD5300B7-13E8-A67A-1855-04F9CF9768A1}"/>
              </a:ext>
            </a:extLst>
          </p:cNvPr>
          <p:cNvPicPr>
            <a:picLocks noChangeAspect="1"/>
          </p:cNvPicPr>
          <p:nvPr/>
        </p:nvPicPr>
        <p:blipFill>
          <a:blip r:embed="rId8"/>
          <a:stretch>
            <a:fillRect/>
          </a:stretch>
        </p:blipFill>
        <p:spPr>
          <a:xfrm>
            <a:off x="4647211" y="3733318"/>
            <a:ext cx="3886200" cy="1410182"/>
          </a:xfrm>
          <a:prstGeom prst="rect">
            <a:avLst/>
          </a:prstGeom>
          <a:ln>
            <a:noFill/>
          </a:ln>
          <a:effectLst>
            <a:outerShdw blurRad="292100" dist="139700" dir="2700000" algn="tl" rotWithShape="0">
              <a:srgbClr val="333333">
                <a:alpha val="65000"/>
              </a:srgbClr>
            </a:outerShdw>
          </a:effectLst>
        </p:spPr>
      </p:pic>
      <p:sp>
        <p:nvSpPr>
          <p:cNvPr id="7" name="Text Placeholder 6">
            <a:extLst>
              <a:ext uri="{FF2B5EF4-FFF2-40B4-BE49-F238E27FC236}">
                <a16:creationId xmlns:a16="http://schemas.microsoft.com/office/drawing/2014/main" id="{AB891767-1913-683C-70C0-96444ACEEFA9}"/>
              </a:ext>
            </a:extLst>
          </p:cNvPr>
          <p:cNvSpPr>
            <a:spLocks noGrp="1"/>
          </p:cNvSpPr>
          <p:nvPr>
            <p:ph type="body" idx="1"/>
          </p:nvPr>
        </p:nvSpPr>
        <p:spPr>
          <a:xfrm>
            <a:off x="629246" y="752923"/>
            <a:ext cx="3868340" cy="617934"/>
          </a:xfrm>
        </p:spPr>
        <p:txBody>
          <a:bodyPr/>
          <a:lstStyle/>
          <a:p>
            <a:r>
              <a:rPr lang="en-US"/>
              <a:t>Top 5 NFL Producing Colleges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2" name="Picture 2">
            <a:extLst>
              <a:ext uri="{FF2B5EF4-FFF2-40B4-BE49-F238E27FC236}">
                <a16:creationId xmlns:a16="http://schemas.microsoft.com/office/drawing/2014/main" id="{40B5C264-1621-7E4E-F9DC-0D7510F3A6CD}"/>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A5FA47AB-A3F7-49D2-9D81-BD6BE0E6606C}"/>
              </a:ext>
            </a:extLst>
          </p:cNvPr>
          <p:cNvSpPr>
            <a:spLocks noGrp="1"/>
          </p:cNvSpPr>
          <p:nvPr>
            <p:ph idx="1"/>
          </p:nvPr>
        </p:nvSpPr>
        <p:spPr>
          <a:xfrm>
            <a:off x="3805107" y="342900"/>
            <a:ext cx="4629150" cy="3655219"/>
          </a:xfrm>
        </p:spPr>
        <p:txBody>
          <a:bodyPr/>
          <a:lstStyle/>
          <a:p>
            <a:r>
              <a:rPr lang="en-US"/>
              <a:t>Data Cleaning seasons column</a:t>
            </a:r>
          </a:p>
        </p:txBody>
      </p:sp>
      <p:pic>
        <p:nvPicPr>
          <p:cNvPr id="3" name="Picture 2">
            <a:extLst>
              <a:ext uri="{FF2B5EF4-FFF2-40B4-BE49-F238E27FC236}">
                <a16:creationId xmlns:a16="http://schemas.microsoft.com/office/drawing/2014/main" id="{8986E9E6-28EF-4154-D900-94B78EED2C8F}"/>
              </a:ext>
            </a:extLst>
          </p:cNvPr>
          <p:cNvPicPr>
            <a:picLocks noChangeAspect="1"/>
          </p:cNvPicPr>
          <p:nvPr/>
        </p:nvPicPr>
        <p:blipFill>
          <a:blip r:embed="rId5"/>
          <a:stretch>
            <a:fillRect/>
          </a:stretch>
        </p:blipFill>
        <p:spPr>
          <a:xfrm>
            <a:off x="0" y="3877694"/>
            <a:ext cx="7772400" cy="1250136"/>
          </a:xfrm>
          <a:prstGeom prst="rect">
            <a:avLst/>
          </a:prstGeom>
          <a:ln>
            <a:noFill/>
          </a:ln>
          <a:effectLst>
            <a:outerShdw blurRad="292100" dist="139700" dir="2700000" algn="tl" rotWithShape="0">
              <a:srgbClr val="333333">
                <a:alpha val="65000"/>
              </a:srgbClr>
            </a:outerShdw>
          </a:effectLst>
        </p:spPr>
      </p:pic>
      <p:sp>
        <p:nvSpPr>
          <p:cNvPr id="8" name="Title 7">
            <a:extLst>
              <a:ext uri="{FF2B5EF4-FFF2-40B4-BE49-F238E27FC236}">
                <a16:creationId xmlns:a16="http://schemas.microsoft.com/office/drawing/2014/main" id="{D3C4D589-BE49-EF4B-51DC-C2B6CA91260E}"/>
              </a:ext>
            </a:extLst>
          </p:cNvPr>
          <p:cNvSpPr>
            <a:spLocks noGrp="1"/>
          </p:cNvSpPr>
          <p:nvPr>
            <p:ph type="title"/>
          </p:nvPr>
        </p:nvSpPr>
        <p:spPr/>
        <p:txBody>
          <a:bodyPr/>
          <a:lstStyle/>
          <a:p>
            <a:r>
              <a:rPr lang="en-US" sz="2400" b="1">
                <a:solidFill>
                  <a:schemeClr val="dk2"/>
                </a:solidFill>
              </a:rPr>
              <a:t>Basic NFL Stats Exploration</a:t>
            </a:r>
            <a:br>
              <a:rPr lang="en-US" sz="2400" b="1">
                <a:solidFill>
                  <a:schemeClr val="dk2"/>
                </a:solidFill>
              </a:rPr>
            </a:br>
            <a:endParaRPr lang="en-US"/>
          </a:p>
        </p:txBody>
      </p:sp>
      <p:sp>
        <p:nvSpPr>
          <p:cNvPr id="10" name="Text Placeholder 9">
            <a:extLst>
              <a:ext uri="{FF2B5EF4-FFF2-40B4-BE49-F238E27FC236}">
                <a16:creationId xmlns:a16="http://schemas.microsoft.com/office/drawing/2014/main" id="{1E1B6BBD-A3B2-9871-A187-73DC54C87B88}"/>
              </a:ext>
            </a:extLst>
          </p:cNvPr>
          <p:cNvSpPr>
            <a:spLocks noGrp="1"/>
          </p:cNvSpPr>
          <p:nvPr>
            <p:ph type="body" sz="half" idx="2"/>
          </p:nvPr>
        </p:nvSpPr>
        <p:spPr/>
        <p:txBody>
          <a:bodyPr/>
          <a:lstStyle/>
          <a:p>
            <a:pPr marL="425450" indent="-285750">
              <a:buSzPts val="1400"/>
              <a:buFont typeface="Arial" panose="020B0604020202020204" pitchFamily="34" charset="0"/>
              <a:buChar char="•"/>
            </a:pPr>
            <a:r>
              <a:rPr lang="en-US"/>
              <a:t>Data: </a:t>
            </a:r>
            <a:r>
              <a:rPr lang="en-US" err="1">
                <a:ea typeface="+mn-lt"/>
                <a:cs typeface="+mn-lt"/>
              </a:rPr>
              <a:t>df</a:t>
            </a:r>
            <a:r>
              <a:rPr lang="en-US">
                <a:ea typeface="+mn-lt"/>
                <a:cs typeface="+mn-lt"/>
              </a:rPr>
              <a:t>: </a:t>
            </a:r>
            <a:r>
              <a:rPr lang="en-US" err="1">
                <a:ea typeface="+mn-lt"/>
                <a:cs typeface="+mn-lt"/>
              </a:rPr>
              <a:t>Basic_Stats.csv</a:t>
            </a:r>
            <a:r>
              <a:rPr lang="en-US">
                <a:ea typeface="+mn-lt"/>
                <a:cs typeface="+mn-lt"/>
              </a:rPr>
              <a:t> </a:t>
            </a:r>
            <a:endParaRPr lang="en-US"/>
          </a:p>
          <a:p>
            <a:pPr marL="425450" indent="-285750">
              <a:buSzPts val="1400"/>
              <a:buFont typeface="Arial" panose="020B0604020202020204" pitchFamily="34" charset="0"/>
              <a:buChar char="•"/>
            </a:pPr>
            <a:r>
              <a:rPr lang="en-US"/>
              <a:t>Columns, Rows = 17026, 17</a:t>
            </a:r>
            <a:endParaRPr lang="en-US">
              <a:ea typeface="+mn-lt"/>
              <a:cs typeface="+mn-lt"/>
            </a:endParaRPr>
          </a:p>
          <a:p>
            <a:pPr marL="425450" indent="-285750">
              <a:buSzPts val="1400"/>
              <a:buFont typeface="Arial" panose="020B0604020202020204" pitchFamily="34" charset="0"/>
              <a:buChar char="•"/>
            </a:pPr>
            <a:r>
              <a:rPr lang="en-US">
                <a:ea typeface="+mn-lt"/>
                <a:cs typeface="+mn-lt"/>
              </a:rPr>
              <a:t>Rows: name, age, birthday, college, Player Id, etc.</a:t>
            </a:r>
          </a:p>
          <a:p>
            <a:pPr marL="425450" indent="-285750">
              <a:buSzPts val="1400"/>
              <a:buFont typeface="Arial" panose="020B0604020202020204" pitchFamily="34" charset="0"/>
              <a:buChar char="•"/>
            </a:pPr>
            <a:r>
              <a:rPr lang="en-US">
                <a:ea typeface="+mn-lt"/>
                <a:cs typeface="+mn-lt"/>
              </a:rPr>
              <a:t>Missing values: </a:t>
            </a:r>
            <a:r>
              <a:rPr lang="en-US"/>
              <a:t>87597</a:t>
            </a:r>
            <a:endParaRPr lang="en-US">
              <a:ea typeface="+mn-lt"/>
              <a:cs typeface="+mn-lt"/>
            </a:endParaRPr>
          </a:p>
          <a:p>
            <a:pPr marL="425450" indent="-285750">
              <a:buSzPts val="1400"/>
              <a:buFont typeface="Arial" panose="020B0604020202020204" pitchFamily="34" charset="0"/>
              <a:buChar char="•"/>
            </a:pPr>
            <a:r>
              <a:rPr lang="en-US">
                <a:ea typeface="+mn-lt"/>
                <a:cs typeface="+mn-lt"/>
              </a:rPr>
              <a:t>Timespan: 1926-2017</a:t>
            </a:r>
            <a:endParaRPr lang="en-US">
              <a:cs typeface="Calibri"/>
            </a:endParaRPr>
          </a:p>
          <a:p>
            <a:pPr marL="425450" lvl="0" indent="-285750" algn="l" rtl="0">
              <a:lnSpc>
                <a:spcPct val="115000"/>
              </a:lnSpc>
              <a:spcBef>
                <a:spcPts val="0"/>
              </a:spcBef>
              <a:spcAft>
                <a:spcPts val="0"/>
              </a:spcAft>
              <a:buSzPts val="1400"/>
              <a:buFont typeface="Arial" panose="020B0604020202020204" pitchFamily="34" charset="0"/>
              <a:buChar char="•"/>
            </a:pPr>
            <a:r>
              <a:rPr lang="en-US"/>
              <a:t>Packages used: Pandas</a:t>
            </a:r>
          </a:p>
          <a:p>
            <a:pPr marL="425450" lvl="0" indent="-285750" algn="l" rtl="0">
              <a:lnSpc>
                <a:spcPct val="115000"/>
              </a:lnSpc>
              <a:spcBef>
                <a:spcPts val="0"/>
              </a:spcBef>
              <a:spcAft>
                <a:spcPts val="0"/>
              </a:spcAft>
              <a:buSzPts val="1400"/>
              <a:buFont typeface="Arial" panose="020B0604020202020204" pitchFamily="34" charset="0"/>
              <a:buChar char="•"/>
            </a:pPr>
            <a:r>
              <a:rPr lang="en-US"/>
              <a:t>Source: Kaggle</a:t>
            </a:r>
          </a:p>
        </p:txBody>
      </p:sp>
      <p:pic>
        <p:nvPicPr>
          <p:cNvPr id="11" name="Picture 10">
            <a:extLst>
              <a:ext uri="{FF2B5EF4-FFF2-40B4-BE49-F238E27FC236}">
                <a16:creationId xmlns:a16="http://schemas.microsoft.com/office/drawing/2014/main" id="{FAA81CEC-EACD-011F-A1EB-524E37059BA2}"/>
              </a:ext>
            </a:extLst>
          </p:cNvPr>
          <p:cNvPicPr>
            <a:picLocks noChangeAspect="1"/>
          </p:cNvPicPr>
          <p:nvPr/>
        </p:nvPicPr>
        <p:blipFill rotWithShape="1">
          <a:blip r:embed="rId5"/>
          <a:srcRect l="94587" b="56362"/>
          <a:stretch/>
        </p:blipFill>
        <p:spPr>
          <a:xfrm>
            <a:off x="4602580" y="1638608"/>
            <a:ext cx="410747" cy="53257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DFFEA09-CB4E-5057-1EE1-8F3700CCCCEE}"/>
              </a:ext>
            </a:extLst>
          </p:cNvPr>
          <p:cNvPicPr>
            <a:picLocks noChangeAspect="1"/>
          </p:cNvPicPr>
          <p:nvPr/>
        </p:nvPicPr>
        <p:blipFill>
          <a:blip r:embed="rId6"/>
          <a:stretch>
            <a:fillRect/>
          </a:stretch>
        </p:blipFill>
        <p:spPr>
          <a:xfrm>
            <a:off x="3803916" y="840860"/>
            <a:ext cx="5154654" cy="74929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FAD2D66-83D0-B6C7-2612-82D97D420737}"/>
              </a:ext>
            </a:extLst>
          </p:cNvPr>
          <p:cNvPicPr>
            <a:picLocks noChangeAspect="1"/>
          </p:cNvPicPr>
          <p:nvPr/>
        </p:nvPicPr>
        <p:blipFill rotWithShape="1">
          <a:blip r:embed="rId7"/>
          <a:srcRect b="56362"/>
          <a:stretch/>
        </p:blipFill>
        <p:spPr>
          <a:xfrm>
            <a:off x="5455356" y="1638608"/>
            <a:ext cx="533695" cy="532573"/>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0143AB75-90BA-D48C-931D-EA5238357871}"/>
              </a:ext>
            </a:extLst>
          </p:cNvPr>
          <p:cNvCxnSpPr/>
          <p:nvPr/>
        </p:nvCxnSpPr>
        <p:spPr>
          <a:xfrm>
            <a:off x="5091047" y="1914839"/>
            <a:ext cx="294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2DEAC57-4EFF-B41E-05E8-1F5E4FD7FD42}"/>
              </a:ext>
            </a:extLst>
          </p:cNvPr>
          <p:cNvPicPr>
            <a:picLocks noChangeAspect="1"/>
          </p:cNvPicPr>
          <p:nvPr/>
        </p:nvPicPr>
        <p:blipFill rotWithShape="1">
          <a:blip r:embed="rId8"/>
          <a:srcRect l="4951"/>
          <a:stretch/>
        </p:blipFill>
        <p:spPr>
          <a:xfrm>
            <a:off x="3843395" y="2254170"/>
            <a:ext cx="5075695" cy="53716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76162559-F2D3-A5CE-2D67-9346B2E21959}"/>
              </a:ext>
            </a:extLst>
          </p:cNvPr>
          <p:cNvPicPr>
            <a:picLocks noChangeAspect="1"/>
          </p:cNvPicPr>
          <p:nvPr/>
        </p:nvPicPr>
        <p:blipFill rotWithShape="1">
          <a:blip r:embed="rId9"/>
          <a:srcRect b="58212"/>
          <a:stretch/>
        </p:blipFill>
        <p:spPr>
          <a:xfrm>
            <a:off x="5455356" y="2849324"/>
            <a:ext cx="573042" cy="78183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3C8A5241-FF39-3C58-1296-E60DD05099B3}"/>
              </a:ext>
            </a:extLst>
          </p:cNvPr>
          <p:cNvPicPr>
            <a:picLocks noChangeAspect="1"/>
          </p:cNvPicPr>
          <p:nvPr/>
        </p:nvPicPr>
        <p:blipFill rotWithShape="1">
          <a:blip r:embed="rId10"/>
          <a:srcRect b="57384"/>
          <a:stretch/>
        </p:blipFill>
        <p:spPr>
          <a:xfrm>
            <a:off x="4607243" y="2835194"/>
            <a:ext cx="328152" cy="818190"/>
          </a:xfrm>
          <a:prstGeom prst="rect">
            <a:avLst/>
          </a:prstGeom>
          <a:ln>
            <a:noFill/>
          </a:ln>
          <a:effectLst>
            <a:outerShdw blurRad="292100" dist="139700" dir="2700000" algn="tl" rotWithShape="0">
              <a:srgbClr val="333333">
                <a:alpha val="65000"/>
              </a:srgbClr>
            </a:outerShdw>
          </a:effectLst>
        </p:spPr>
      </p:pic>
      <p:cxnSp>
        <p:nvCxnSpPr>
          <p:cNvPr id="26" name="Straight Arrow Connector 25">
            <a:extLst>
              <a:ext uri="{FF2B5EF4-FFF2-40B4-BE49-F238E27FC236}">
                <a16:creationId xmlns:a16="http://schemas.microsoft.com/office/drawing/2014/main" id="{AF0A00E4-DBA0-89FD-8612-9FBAC28DC612}"/>
              </a:ext>
            </a:extLst>
          </p:cNvPr>
          <p:cNvCxnSpPr/>
          <p:nvPr/>
        </p:nvCxnSpPr>
        <p:spPr>
          <a:xfrm>
            <a:off x="5013327" y="3253957"/>
            <a:ext cx="294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1"/>
          <p:cNvSpPr txBox="1"/>
          <p:nvPr/>
        </p:nvSpPr>
        <p:spPr>
          <a:xfrm>
            <a:off x="995428" y="93078"/>
            <a:ext cx="68094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900" b="1">
                <a:solidFill>
                  <a:schemeClr val="dk2"/>
                </a:solidFill>
              </a:rPr>
              <a:t>Insights perceived</a:t>
            </a:r>
            <a:endParaRPr sz="3900" b="1">
              <a:solidFill>
                <a:schemeClr val="dk2"/>
              </a:solidFill>
            </a:endParaRPr>
          </a:p>
        </p:txBody>
      </p:sp>
      <p:sp>
        <p:nvSpPr>
          <p:cNvPr id="67" name="Google Shape;67;p11"/>
          <p:cNvSpPr txBox="1"/>
          <p:nvPr/>
        </p:nvSpPr>
        <p:spPr>
          <a:xfrm>
            <a:off x="756304" y="484324"/>
            <a:ext cx="6474600" cy="3287023"/>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a:p>
          <a:p>
            <a:pPr marL="457200" marR="0" lvl="0" indent="-317500" algn="l" rtl="0">
              <a:lnSpc>
                <a:spcPct val="115000"/>
              </a:lnSpc>
              <a:spcBef>
                <a:spcPts val="0"/>
              </a:spcBef>
              <a:spcAft>
                <a:spcPts val="0"/>
              </a:spcAft>
              <a:buSzPts val="1400"/>
              <a:buChar char="●"/>
            </a:pPr>
            <a:r>
              <a:rPr lang="en" b="1"/>
              <a:t>Basic NFL Stats Exploration</a:t>
            </a:r>
            <a:endParaRPr b="1"/>
          </a:p>
          <a:p>
            <a:pPr marL="914400" lvl="1" indent="-317500" algn="l" rtl="0">
              <a:spcBef>
                <a:spcPts val="0"/>
              </a:spcBef>
              <a:spcAft>
                <a:spcPts val="0"/>
              </a:spcAft>
              <a:buSzPts val="1400"/>
              <a:buChar char="○"/>
            </a:pPr>
            <a:r>
              <a:rPr lang="en-US"/>
              <a:t>Football at SCU</a:t>
            </a:r>
            <a:endParaRPr/>
          </a:p>
          <a:p>
            <a:pPr marL="457200" marR="0" lvl="0" indent="-317500" algn="l" rtl="0">
              <a:lnSpc>
                <a:spcPct val="115000"/>
              </a:lnSpc>
              <a:spcBef>
                <a:spcPts val="0"/>
              </a:spcBef>
              <a:spcAft>
                <a:spcPts val="0"/>
              </a:spcAft>
              <a:buSzPts val="1400"/>
              <a:buChar char="●"/>
            </a:pPr>
            <a:r>
              <a:rPr lang="en" b="1"/>
              <a:t>Data </a:t>
            </a:r>
            <a:r>
              <a:rPr lang="en-US" b="1"/>
              <a:t>Visualization </a:t>
            </a:r>
          </a:p>
          <a:p>
            <a:pPr marL="914400" marR="0" lvl="1" indent="-317500" algn="l" rtl="0">
              <a:lnSpc>
                <a:spcPct val="115000"/>
              </a:lnSpc>
              <a:spcBef>
                <a:spcPts val="0"/>
              </a:spcBef>
              <a:spcAft>
                <a:spcPts val="0"/>
              </a:spcAft>
              <a:buSzPts val="1400"/>
              <a:buChar char="○"/>
            </a:pPr>
            <a:r>
              <a:rPr lang="en"/>
              <a:t>Top 5 colleges that produce the most NFL athletes</a:t>
            </a:r>
            <a:endParaRPr/>
          </a:p>
          <a:p>
            <a:pPr marL="914400" lvl="1" indent="-317500" algn="l" rtl="0">
              <a:lnSpc>
                <a:spcPct val="115000"/>
              </a:lnSpc>
              <a:spcBef>
                <a:spcPts val="0"/>
              </a:spcBef>
              <a:spcAft>
                <a:spcPts val="0"/>
              </a:spcAft>
              <a:buSzPts val="1400"/>
              <a:buChar char="○"/>
            </a:pPr>
            <a:r>
              <a:rPr lang="en-US"/>
              <a:t>NFL Statistics over the years</a:t>
            </a:r>
          </a:p>
          <a:p>
            <a:pPr marL="914400" lvl="1" indent="-317500" algn="l" rtl="0">
              <a:lnSpc>
                <a:spcPct val="115000"/>
              </a:lnSpc>
              <a:spcBef>
                <a:spcPts val="0"/>
              </a:spcBef>
              <a:spcAft>
                <a:spcPts val="0"/>
              </a:spcAft>
              <a:buSzPts val="1400"/>
              <a:buChar char="○"/>
            </a:pPr>
            <a:r>
              <a:rPr lang="en"/>
              <a:t>Heat map for where players come from using </a:t>
            </a:r>
            <a:r>
              <a:rPr lang="en" err="1"/>
              <a:t>plotly</a:t>
            </a:r>
            <a:r>
              <a:rPr lang="en"/>
              <a:t> express</a:t>
            </a:r>
            <a:endParaRPr/>
          </a:p>
          <a:p>
            <a:pPr marL="457200" lvl="0" indent="-317500" algn="l" rtl="0">
              <a:lnSpc>
                <a:spcPct val="115000"/>
              </a:lnSpc>
              <a:spcBef>
                <a:spcPts val="0"/>
              </a:spcBef>
              <a:spcAft>
                <a:spcPts val="0"/>
              </a:spcAft>
              <a:buSzPts val="1400"/>
              <a:buChar char="●"/>
            </a:pPr>
            <a:r>
              <a:rPr lang="en" b="1"/>
              <a:t>Machine Learning</a:t>
            </a:r>
            <a:r>
              <a:rPr lang="en"/>
              <a:t> - Classification tree to predict if a QB will continue playing or not</a:t>
            </a:r>
            <a:endParaRPr lang="en-US"/>
          </a:p>
        </p:txBody>
      </p:sp>
      <p:pic>
        <p:nvPicPr>
          <p:cNvPr id="2" name="Picture 2">
            <a:extLst>
              <a:ext uri="{FF2B5EF4-FFF2-40B4-BE49-F238E27FC236}">
                <a16:creationId xmlns:a16="http://schemas.microsoft.com/office/drawing/2014/main" id="{55D3EDF0-0075-DB5C-C6EE-3A7D344CB37E}"/>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 name="Picture 2">
            <a:extLst>
              <a:ext uri="{FF2B5EF4-FFF2-40B4-BE49-F238E27FC236}">
                <a16:creationId xmlns:a16="http://schemas.microsoft.com/office/drawing/2014/main" id="{94EE48FF-8C77-6EEA-5FFE-74BC320519AF}"/>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pic>
        <p:nvPicPr>
          <p:cNvPr id="127" name="Google Shape;127;p20"/>
          <p:cNvPicPr preferRelativeResize="0"/>
          <p:nvPr/>
        </p:nvPicPr>
        <p:blipFill>
          <a:blip r:embed="rId5">
            <a:alphaModFix/>
          </a:blip>
          <a:stretch>
            <a:fillRect/>
          </a:stretch>
        </p:blipFill>
        <p:spPr>
          <a:xfrm>
            <a:off x="8028875" y="4193650"/>
            <a:ext cx="618225" cy="618225"/>
          </a:xfrm>
          <a:prstGeom prst="rect">
            <a:avLst/>
          </a:prstGeom>
          <a:noFill/>
          <a:ln>
            <a:noFill/>
          </a:ln>
        </p:spPr>
      </p:pic>
      <p:sp>
        <p:nvSpPr>
          <p:cNvPr id="128" name="Google Shape;128;p20"/>
          <p:cNvSpPr txBox="1"/>
          <p:nvPr/>
        </p:nvSpPr>
        <p:spPr>
          <a:xfrm>
            <a:off x="1652934" y="131311"/>
            <a:ext cx="3483096" cy="7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dk2"/>
                </a:solidFill>
              </a:rPr>
              <a:t>Data Janitoring</a:t>
            </a:r>
            <a:endParaRPr/>
          </a:p>
        </p:txBody>
      </p:sp>
      <p:sp>
        <p:nvSpPr>
          <p:cNvPr id="131" name="Google Shape;131;p20"/>
          <p:cNvSpPr txBox="1"/>
          <p:nvPr/>
        </p:nvSpPr>
        <p:spPr>
          <a:xfrm>
            <a:off x="813577" y="2570973"/>
            <a:ext cx="7307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 sz="2700" b="1">
              <a:solidFill>
                <a:schemeClr val="dk2"/>
              </a:solidFill>
              <a:cs typeface="Calibri"/>
            </a:endParaRPr>
          </a:p>
        </p:txBody>
      </p:sp>
      <p:sp>
        <p:nvSpPr>
          <p:cNvPr id="3" name="TextBox 2">
            <a:extLst>
              <a:ext uri="{FF2B5EF4-FFF2-40B4-BE49-F238E27FC236}">
                <a16:creationId xmlns:a16="http://schemas.microsoft.com/office/drawing/2014/main" id="{35A6ACCB-E609-AA13-095C-182FD8CB76F9}"/>
              </a:ext>
            </a:extLst>
          </p:cNvPr>
          <p:cNvSpPr txBox="1"/>
          <p:nvPr/>
        </p:nvSpPr>
        <p:spPr>
          <a:xfrm>
            <a:off x="3919993" y="23854"/>
            <a:ext cx="184731" cy="369332"/>
          </a:xfrm>
          <a:prstGeom prst="rect">
            <a:avLst/>
          </a:prstGeom>
          <a:noFill/>
        </p:spPr>
        <p:txBody>
          <a:bodyPr wrap="none" rtlCol="0">
            <a:spAutoFit/>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802E886D-0228-D1E9-9C60-3113054F2D08}"/>
              </a:ext>
            </a:extLst>
          </p:cNvPr>
          <p:cNvPicPr>
            <a:picLocks noChangeAspect="1"/>
          </p:cNvPicPr>
          <p:nvPr/>
        </p:nvPicPr>
        <p:blipFill>
          <a:blip r:embed="rId6"/>
          <a:stretch>
            <a:fillRect/>
          </a:stretch>
        </p:blipFill>
        <p:spPr>
          <a:xfrm>
            <a:off x="0" y="843436"/>
            <a:ext cx="6788965" cy="1407812"/>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0448847E-390D-C195-6B50-8EDE8CA95DE2}"/>
              </a:ext>
            </a:extLst>
          </p:cNvPr>
          <p:cNvPicPr>
            <a:picLocks noChangeAspect="1"/>
          </p:cNvPicPr>
          <p:nvPr/>
        </p:nvPicPr>
        <p:blipFill>
          <a:blip r:embed="rId7"/>
          <a:stretch>
            <a:fillRect/>
          </a:stretch>
        </p:blipFill>
        <p:spPr>
          <a:xfrm>
            <a:off x="51885" y="2922542"/>
            <a:ext cx="5663807" cy="1271108"/>
          </a:xfrm>
          <a:prstGeom prst="rect">
            <a:avLst/>
          </a:prstGeom>
        </p:spPr>
      </p:pic>
      <p:pic>
        <p:nvPicPr>
          <p:cNvPr id="9" name="Picture 8" descr="Text&#10;&#10;Description automatically generated">
            <a:extLst>
              <a:ext uri="{FF2B5EF4-FFF2-40B4-BE49-F238E27FC236}">
                <a16:creationId xmlns:a16="http://schemas.microsoft.com/office/drawing/2014/main" id="{84705F5F-DE90-8D62-9CD5-8342533B6953}"/>
              </a:ext>
            </a:extLst>
          </p:cNvPr>
          <p:cNvPicPr>
            <a:picLocks noChangeAspect="1"/>
          </p:cNvPicPr>
          <p:nvPr/>
        </p:nvPicPr>
        <p:blipFill>
          <a:blip r:embed="rId8"/>
          <a:stretch>
            <a:fillRect/>
          </a:stretch>
        </p:blipFill>
        <p:spPr>
          <a:xfrm>
            <a:off x="5922133" y="2787448"/>
            <a:ext cx="1900301" cy="2310438"/>
          </a:xfrm>
          <a:prstGeom prst="rect">
            <a:avLst/>
          </a:prstGeom>
        </p:spPr>
      </p:pic>
      <p:pic>
        <p:nvPicPr>
          <p:cNvPr id="2" name="Picture 1">
            <a:extLst>
              <a:ext uri="{FF2B5EF4-FFF2-40B4-BE49-F238E27FC236}">
                <a16:creationId xmlns:a16="http://schemas.microsoft.com/office/drawing/2014/main" id="{0798DFD0-205E-472E-2415-841005CE09D4}"/>
              </a:ext>
            </a:extLst>
          </p:cNvPr>
          <p:cNvPicPr>
            <a:picLocks noChangeAspect="1"/>
          </p:cNvPicPr>
          <p:nvPr/>
        </p:nvPicPr>
        <p:blipFill>
          <a:blip r:embed="rId9"/>
          <a:stretch>
            <a:fillRect/>
          </a:stretch>
        </p:blipFill>
        <p:spPr>
          <a:xfrm>
            <a:off x="3394482" y="1849107"/>
            <a:ext cx="5663807" cy="8923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pic>
        <p:nvPicPr>
          <p:cNvPr id="17" name="Picture 2">
            <a:extLst>
              <a:ext uri="{FF2B5EF4-FFF2-40B4-BE49-F238E27FC236}">
                <a16:creationId xmlns:a16="http://schemas.microsoft.com/office/drawing/2014/main" id="{726A94F2-ADAE-B7D7-F695-5BF29EAF41B5}"/>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hart, bar chart&#10;&#10;Description automatically generated">
            <a:extLst>
              <a:ext uri="{FF2B5EF4-FFF2-40B4-BE49-F238E27FC236}">
                <a16:creationId xmlns:a16="http://schemas.microsoft.com/office/drawing/2014/main" id="{098CE4C2-CEBA-5835-AEE0-E894806E6D13}"/>
              </a:ext>
            </a:extLst>
          </p:cNvPr>
          <p:cNvPicPr>
            <a:picLocks noChangeAspect="1"/>
          </p:cNvPicPr>
          <p:nvPr/>
        </p:nvPicPr>
        <p:blipFill>
          <a:blip r:embed="rId5"/>
          <a:stretch>
            <a:fillRect/>
          </a:stretch>
        </p:blipFill>
        <p:spPr>
          <a:xfrm>
            <a:off x="4760542" y="247289"/>
            <a:ext cx="4383458" cy="2263914"/>
          </a:xfrm>
          <a:prstGeom prst="rect">
            <a:avLst/>
          </a:prstGeom>
        </p:spPr>
      </p:pic>
      <p:sp>
        <p:nvSpPr>
          <p:cNvPr id="4" name="TextBox 3">
            <a:extLst>
              <a:ext uri="{FF2B5EF4-FFF2-40B4-BE49-F238E27FC236}">
                <a16:creationId xmlns:a16="http://schemas.microsoft.com/office/drawing/2014/main" id="{B9B55463-1FC8-DB17-3A76-1B7BC09F482D}"/>
              </a:ext>
            </a:extLst>
          </p:cNvPr>
          <p:cNvSpPr txBox="1"/>
          <p:nvPr/>
        </p:nvSpPr>
        <p:spPr>
          <a:xfrm>
            <a:off x="-41720" y="28240"/>
            <a:ext cx="51771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Morten Anderson  Gary Anderson   John Carney </a:t>
            </a:r>
          </a:p>
        </p:txBody>
      </p:sp>
      <p:sp>
        <p:nvSpPr>
          <p:cNvPr id="5" name="TextBox 4">
            <a:extLst>
              <a:ext uri="{FF2B5EF4-FFF2-40B4-BE49-F238E27FC236}">
                <a16:creationId xmlns:a16="http://schemas.microsoft.com/office/drawing/2014/main" id="{50BD9373-5D7F-4B90-771B-D3FD013A27F0}"/>
              </a:ext>
            </a:extLst>
          </p:cNvPr>
          <p:cNvSpPr txBox="1"/>
          <p:nvPr/>
        </p:nvSpPr>
        <p:spPr>
          <a:xfrm>
            <a:off x="114300" y="2752717"/>
            <a:ext cx="88854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Adam Vinatieri          Sean </a:t>
            </a:r>
            <a:r>
              <a:rPr lang="en-US" sz="2000" err="1">
                <a:cs typeface="Calibri"/>
              </a:rPr>
              <a:t>Landeta</a:t>
            </a:r>
            <a:r>
              <a:rPr lang="en-US" sz="2000">
                <a:cs typeface="Calibri"/>
              </a:rPr>
              <a:t>              John </a:t>
            </a:r>
            <a:r>
              <a:rPr lang="en-US" sz="2000" err="1">
                <a:cs typeface="Calibri"/>
              </a:rPr>
              <a:t>Kasay</a:t>
            </a:r>
            <a:r>
              <a:rPr lang="en-US" sz="2000">
                <a:cs typeface="Calibri"/>
              </a:rPr>
              <a:t>                       Jeff </a:t>
            </a:r>
            <a:r>
              <a:rPr lang="en-US" sz="2000" err="1">
                <a:cs typeface="Calibri"/>
              </a:rPr>
              <a:t>Feagles</a:t>
            </a:r>
            <a:endParaRPr lang="en-US" sz="2000">
              <a:cs typeface="Calibri"/>
            </a:endParaRPr>
          </a:p>
        </p:txBody>
      </p:sp>
      <p:pic>
        <p:nvPicPr>
          <p:cNvPr id="8" name="Picture 8">
            <a:extLst>
              <a:ext uri="{FF2B5EF4-FFF2-40B4-BE49-F238E27FC236}">
                <a16:creationId xmlns:a16="http://schemas.microsoft.com/office/drawing/2014/main" id="{A9379D9C-94BA-7DA9-5958-2B88EB19E3A4}"/>
              </a:ext>
            </a:extLst>
          </p:cNvPr>
          <p:cNvPicPr>
            <a:picLocks noChangeAspect="1"/>
          </p:cNvPicPr>
          <p:nvPr/>
        </p:nvPicPr>
        <p:blipFill>
          <a:blip r:embed="rId6"/>
          <a:stretch>
            <a:fillRect/>
          </a:stretch>
        </p:blipFill>
        <p:spPr>
          <a:xfrm>
            <a:off x="-41721" y="3174433"/>
            <a:ext cx="1884826" cy="1368399"/>
          </a:xfrm>
          <a:prstGeom prst="rect">
            <a:avLst/>
          </a:prstGeom>
        </p:spPr>
      </p:pic>
      <p:pic>
        <p:nvPicPr>
          <p:cNvPr id="10" name="Picture 10">
            <a:extLst>
              <a:ext uri="{FF2B5EF4-FFF2-40B4-BE49-F238E27FC236}">
                <a16:creationId xmlns:a16="http://schemas.microsoft.com/office/drawing/2014/main" id="{5B396EF7-233A-EB1F-17F9-F4E0CC5D20B6}"/>
              </a:ext>
            </a:extLst>
          </p:cNvPr>
          <p:cNvPicPr>
            <a:picLocks noChangeAspect="1"/>
          </p:cNvPicPr>
          <p:nvPr/>
        </p:nvPicPr>
        <p:blipFill>
          <a:blip r:embed="rId7"/>
          <a:stretch>
            <a:fillRect/>
          </a:stretch>
        </p:blipFill>
        <p:spPr>
          <a:xfrm>
            <a:off x="2429415" y="3160859"/>
            <a:ext cx="1005306" cy="1370790"/>
          </a:xfrm>
          <a:prstGeom prst="rect">
            <a:avLst/>
          </a:prstGeom>
        </p:spPr>
      </p:pic>
      <p:pic>
        <p:nvPicPr>
          <p:cNvPr id="11" name="Picture 11">
            <a:extLst>
              <a:ext uri="{FF2B5EF4-FFF2-40B4-BE49-F238E27FC236}">
                <a16:creationId xmlns:a16="http://schemas.microsoft.com/office/drawing/2014/main" id="{27CB2160-5B50-B6CF-48B1-59029BBADC81}"/>
              </a:ext>
            </a:extLst>
          </p:cNvPr>
          <p:cNvPicPr>
            <a:picLocks noChangeAspect="1"/>
          </p:cNvPicPr>
          <p:nvPr/>
        </p:nvPicPr>
        <p:blipFill>
          <a:blip r:embed="rId8"/>
          <a:stretch>
            <a:fillRect/>
          </a:stretch>
        </p:blipFill>
        <p:spPr>
          <a:xfrm>
            <a:off x="6459469" y="3161696"/>
            <a:ext cx="2225616" cy="1301057"/>
          </a:xfrm>
          <a:prstGeom prst="rect">
            <a:avLst/>
          </a:prstGeom>
        </p:spPr>
      </p:pic>
      <p:pic>
        <p:nvPicPr>
          <p:cNvPr id="15" name="Picture 15">
            <a:extLst>
              <a:ext uri="{FF2B5EF4-FFF2-40B4-BE49-F238E27FC236}">
                <a16:creationId xmlns:a16="http://schemas.microsoft.com/office/drawing/2014/main" id="{A38AF79D-F92E-BCD9-5E28-121915912210}"/>
              </a:ext>
            </a:extLst>
          </p:cNvPr>
          <p:cNvPicPr>
            <a:picLocks noChangeAspect="1"/>
          </p:cNvPicPr>
          <p:nvPr/>
        </p:nvPicPr>
        <p:blipFill>
          <a:blip r:embed="rId9"/>
          <a:stretch>
            <a:fillRect/>
          </a:stretch>
        </p:blipFill>
        <p:spPr>
          <a:xfrm>
            <a:off x="319874" y="668939"/>
            <a:ext cx="1161636" cy="1805085"/>
          </a:xfrm>
          <a:prstGeom prst="rect">
            <a:avLst/>
          </a:prstGeom>
        </p:spPr>
      </p:pic>
      <p:pic>
        <p:nvPicPr>
          <p:cNvPr id="16" name="Picture 16" descr="A picture containing text, person, grass, outdoor&#10;&#10;Description automatically generated">
            <a:extLst>
              <a:ext uri="{FF2B5EF4-FFF2-40B4-BE49-F238E27FC236}">
                <a16:creationId xmlns:a16="http://schemas.microsoft.com/office/drawing/2014/main" id="{3D24E0D5-DBF4-6B2C-9561-97BCA71EA5E4}"/>
              </a:ext>
            </a:extLst>
          </p:cNvPr>
          <p:cNvPicPr>
            <a:picLocks noChangeAspect="1"/>
          </p:cNvPicPr>
          <p:nvPr/>
        </p:nvPicPr>
        <p:blipFill>
          <a:blip r:embed="rId10"/>
          <a:stretch>
            <a:fillRect/>
          </a:stretch>
        </p:blipFill>
        <p:spPr>
          <a:xfrm>
            <a:off x="1974833" y="663759"/>
            <a:ext cx="1230581" cy="1786535"/>
          </a:xfrm>
          <a:prstGeom prst="rect">
            <a:avLst/>
          </a:prstGeom>
        </p:spPr>
      </p:pic>
      <p:pic>
        <p:nvPicPr>
          <p:cNvPr id="18" name="Picture 18">
            <a:extLst>
              <a:ext uri="{FF2B5EF4-FFF2-40B4-BE49-F238E27FC236}">
                <a16:creationId xmlns:a16="http://schemas.microsoft.com/office/drawing/2014/main" id="{DC34739E-1CD2-823A-FDFF-6587A8F24D6D}"/>
              </a:ext>
            </a:extLst>
          </p:cNvPr>
          <p:cNvPicPr>
            <a:picLocks noChangeAspect="1"/>
          </p:cNvPicPr>
          <p:nvPr/>
        </p:nvPicPr>
        <p:blipFill>
          <a:blip r:embed="rId11"/>
          <a:stretch>
            <a:fillRect/>
          </a:stretch>
        </p:blipFill>
        <p:spPr>
          <a:xfrm>
            <a:off x="3317241" y="792473"/>
            <a:ext cx="2132435" cy="1549569"/>
          </a:xfrm>
          <a:prstGeom prst="rect">
            <a:avLst/>
          </a:prstGeom>
        </p:spPr>
      </p:pic>
      <p:pic>
        <p:nvPicPr>
          <p:cNvPr id="19" name="Picture 19">
            <a:extLst>
              <a:ext uri="{FF2B5EF4-FFF2-40B4-BE49-F238E27FC236}">
                <a16:creationId xmlns:a16="http://schemas.microsoft.com/office/drawing/2014/main" id="{F42DA333-8D58-4837-1977-01F2CE2E01A7}"/>
              </a:ext>
            </a:extLst>
          </p:cNvPr>
          <p:cNvPicPr>
            <a:picLocks noChangeAspect="1"/>
          </p:cNvPicPr>
          <p:nvPr/>
        </p:nvPicPr>
        <p:blipFill>
          <a:blip r:embed="rId12"/>
          <a:stretch>
            <a:fillRect/>
          </a:stretch>
        </p:blipFill>
        <p:spPr>
          <a:xfrm>
            <a:off x="4129282" y="3067830"/>
            <a:ext cx="1929844" cy="1424961"/>
          </a:xfrm>
          <a:prstGeom prst="rect">
            <a:avLst/>
          </a:prstGeom>
        </p:spPr>
      </p:pic>
      <p:sp>
        <p:nvSpPr>
          <p:cNvPr id="20" name="TextBox 19">
            <a:extLst>
              <a:ext uri="{FF2B5EF4-FFF2-40B4-BE49-F238E27FC236}">
                <a16:creationId xmlns:a16="http://schemas.microsoft.com/office/drawing/2014/main" id="{374DF9AE-BD49-CD12-B5DF-225B8940362E}"/>
              </a:ext>
            </a:extLst>
          </p:cNvPr>
          <p:cNvSpPr txBox="1"/>
          <p:nvPr/>
        </p:nvSpPr>
        <p:spPr>
          <a:xfrm>
            <a:off x="256690" y="2381055"/>
            <a:ext cx="5645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1982-2007             1982-2004               1988-2010</a:t>
            </a:r>
          </a:p>
        </p:txBody>
      </p:sp>
      <p:sp>
        <p:nvSpPr>
          <p:cNvPr id="23" name="TextBox 22">
            <a:extLst>
              <a:ext uri="{FF2B5EF4-FFF2-40B4-BE49-F238E27FC236}">
                <a16:creationId xmlns:a16="http://schemas.microsoft.com/office/drawing/2014/main" id="{31E9E846-1EEF-70A1-E36B-874ACBC2158E}"/>
              </a:ext>
            </a:extLst>
          </p:cNvPr>
          <p:cNvSpPr txBox="1"/>
          <p:nvPr/>
        </p:nvSpPr>
        <p:spPr>
          <a:xfrm>
            <a:off x="319874" y="4449214"/>
            <a:ext cx="843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1996-2019                   1983-2006                    1988-2010                              1988-2009</a:t>
            </a:r>
          </a:p>
        </p:txBody>
      </p:sp>
      <p:sp>
        <p:nvSpPr>
          <p:cNvPr id="3" name="Rectangle 2">
            <a:extLst>
              <a:ext uri="{FF2B5EF4-FFF2-40B4-BE49-F238E27FC236}">
                <a16:creationId xmlns:a16="http://schemas.microsoft.com/office/drawing/2014/main" id="{F8A34876-9E39-63CE-755C-2294F6CE3AFE}"/>
              </a:ext>
            </a:extLst>
          </p:cNvPr>
          <p:cNvSpPr/>
          <p:nvPr/>
        </p:nvSpPr>
        <p:spPr>
          <a:xfrm>
            <a:off x="-41721" y="4604891"/>
            <a:ext cx="1929844"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Placekicker</a:t>
            </a:r>
          </a:p>
        </p:txBody>
      </p:sp>
      <p:sp>
        <p:nvSpPr>
          <p:cNvPr id="6" name="Rectangle 5">
            <a:extLst>
              <a:ext uri="{FF2B5EF4-FFF2-40B4-BE49-F238E27FC236}">
                <a16:creationId xmlns:a16="http://schemas.microsoft.com/office/drawing/2014/main" id="{B5272B26-03C4-1821-17A3-2F415C98AAC0}"/>
              </a:ext>
            </a:extLst>
          </p:cNvPr>
          <p:cNvSpPr/>
          <p:nvPr/>
        </p:nvSpPr>
        <p:spPr>
          <a:xfrm>
            <a:off x="1888123" y="4615253"/>
            <a:ext cx="1929844"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Punter</a:t>
            </a:r>
          </a:p>
        </p:txBody>
      </p:sp>
      <p:sp>
        <p:nvSpPr>
          <p:cNvPr id="7" name="Rectangle 6">
            <a:extLst>
              <a:ext uri="{FF2B5EF4-FFF2-40B4-BE49-F238E27FC236}">
                <a16:creationId xmlns:a16="http://schemas.microsoft.com/office/drawing/2014/main" id="{DBFD0A12-7739-AA9A-9A9B-3F16B4C19041}"/>
              </a:ext>
            </a:extLst>
          </p:cNvPr>
          <p:cNvSpPr/>
          <p:nvPr/>
        </p:nvSpPr>
        <p:spPr>
          <a:xfrm>
            <a:off x="4129282" y="4611153"/>
            <a:ext cx="1929844"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Placekicker</a:t>
            </a:r>
          </a:p>
        </p:txBody>
      </p:sp>
      <p:sp>
        <p:nvSpPr>
          <p:cNvPr id="9" name="Rectangle 8">
            <a:extLst>
              <a:ext uri="{FF2B5EF4-FFF2-40B4-BE49-F238E27FC236}">
                <a16:creationId xmlns:a16="http://schemas.microsoft.com/office/drawing/2014/main" id="{A1FDBE1E-DA29-3757-2E92-B99759D46A64}"/>
              </a:ext>
            </a:extLst>
          </p:cNvPr>
          <p:cNvSpPr/>
          <p:nvPr/>
        </p:nvSpPr>
        <p:spPr>
          <a:xfrm>
            <a:off x="6526583" y="4600612"/>
            <a:ext cx="1929844"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Punter</a:t>
            </a:r>
          </a:p>
        </p:txBody>
      </p:sp>
      <p:sp>
        <p:nvSpPr>
          <p:cNvPr id="12" name="Rectangle 11">
            <a:extLst>
              <a:ext uri="{FF2B5EF4-FFF2-40B4-BE49-F238E27FC236}">
                <a16:creationId xmlns:a16="http://schemas.microsoft.com/office/drawing/2014/main" id="{5FFED728-1D44-EC1C-8A56-F035C25B1DA5}"/>
              </a:ext>
            </a:extLst>
          </p:cNvPr>
          <p:cNvSpPr/>
          <p:nvPr/>
        </p:nvSpPr>
        <p:spPr>
          <a:xfrm>
            <a:off x="3526825" y="575600"/>
            <a:ext cx="1608616" cy="400110"/>
          </a:xfrm>
          <a:prstGeom prst="rect">
            <a:avLst/>
          </a:prstGeom>
          <a:noFill/>
        </p:spPr>
        <p:txBody>
          <a:bodyPr wrap="square" lIns="91440" tIns="45720" rIns="91440" bIns="45720">
            <a:spAutoFit/>
          </a:bodyPr>
          <a:lstStyle/>
          <a:p>
            <a:pPr algn="ctr"/>
            <a:r>
              <a:rPr lang="en-US" sz="2000" b="0" cap="none" spc="0">
                <a:ln w="0"/>
                <a:solidFill>
                  <a:schemeClr val="tx1"/>
                </a:solidFill>
                <a:effectLst>
                  <a:outerShdw blurRad="38100" dist="19050" dir="2700000" algn="tl" rotWithShape="0">
                    <a:schemeClr val="dk1">
                      <a:alpha val="40000"/>
                    </a:schemeClr>
                  </a:outerShdw>
                </a:effectLst>
              </a:rPr>
              <a:t>Placekicker</a:t>
            </a:r>
          </a:p>
        </p:txBody>
      </p:sp>
      <p:sp>
        <p:nvSpPr>
          <p:cNvPr id="13" name="Rectangle 12">
            <a:extLst>
              <a:ext uri="{FF2B5EF4-FFF2-40B4-BE49-F238E27FC236}">
                <a16:creationId xmlns:a16="http://schemas.microsoft.com/office/drawing/2014/main" id="{84A370C5-06B4-550E-A12A-BE1B2716C145}"/>
              </a:ext>
            </a:extLst>
          </p:cNvPr>
          <p:cNvSpPr/>
          <p:nvPr/>
        </p:nvSpPr>
        <p:spPr>
          <a:xfrm>
            <a:off x="1906994" y="353350"/>
            <a:ext cx="1428665" cy="400110"/>
          </a:xfrm>
          <a:prstGeom prst="rect">
            <a:avLst/>
          </a:prstGeom>
          <a:noFill/>
        </p:spPr>
        <p:txBody>
          <a:bodyPr wrap="square" lIns="91440" tIns="45720" rIns="91440" bIns="45720">
            <a:spAutoFit/>
          </a:bodyPr>
          <a:lstStyle/>
          <a:p>
            <a:pPr algn="ctr"/>
            <a:r>
              <a:rPr lang="en-US" sz="2000" b="0" cap="none" spc="0">
                <a:ln w="0"/>
                <a:solidFill>
                  <a:schemeClr val="tx1"/>
                </a:solidFill>
                <a:effectLst>
                  <a:outerShdw blurRad="38100" dist="19050" dir="2700000" algn="tl" rotWithShape="0">
                    <a:schemeClr val="dk1">
                      <a:alpha val="40000"/>
                    </a:schemeClr>
                  </a:outerShdw>
                </a:effectLst>
              </a:rPr>
              <a:t>Placekicker</a:t>
            </a:r>
          </a:p>
        </p:txBody>
      </p:sp>
      <p:sp>
        <p:nvSpPr>
          <p:cNvPr id="14" name="Rectangle 13">
            <a:extLst>
              <a:ext uri="{FF2B5EF4-FFF2-40B4-BE49-F238E27FC236}">
                <a16:creationId xmlns:a16="http://schemas.microsoft.com/office/drawing/2014/main" id="{E1DF16C4-2F65-DF99-8E5C-1600DB37BEAC}"/>
              </a:ext>
            </a:extLst>
          </p:cNvPr>
          <p:cNvSpPr/>
          <p:nvPr/>
        </p:nvSpPr>
        <p:spPr>
          <a:xfrm>
            <a:off x="227846" y="335906"/>
            <a:ext cx="1428665" cy="400110"/>
          </a:xfrm>
          <a:prstGeom prst="rect">
            <a:avLst/>
          </a:prstGeom>
          <a:noFill/>
        </p:spPr>
        <p:txBody>
          <a:bodyPr wrap="square" lIns="91440" tIns="45720" rIns="91440" bIns="45720">
            <a:spAutoFit/>
          </a:bodyPr>
          <a:lstStyle/>
          <a:p>
            <a:pPr algn="ctr"/>
            <a:r>
              <a:rPr lang="en-US" sz="2000" b="0" cap="none" spc="0">
                <a:ln w="0"/>
                <a:solidFill>
                  <a:schemeClr val="tx1"/>
                </a:solidFill>
                <a:effectLst>
                  <a:outerShdw blurRad="38100" dist="19050" dir="2700000" algn="tl" rotWithShape="0">
                    <a:schemeClr val="dk1">
                      <a:alpha val="40000"/>
                    </a:schemeClr>
                  </a:outerShdw>
                </a:effectLst>
              </a:rPr>
              <a:t>Placekicker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9"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8" name="Picture 2">
            <a:extLst>
              <a:ext uri="{FF2B5EF4-FFF2-40B4-BE49-F238E27FC236}">
                <a16:creationId xmlns:a16="http://schemas.microsoft.com/office/drawing/2014/main" id="{3818848F-E6CD-4866-E7D2-9FEB49886CBE}"/>
              </a:ext>
            </a:extLst>
          </p:cNvPr>
          <p:cNvPicPr>
            <a:picLocks noChangeAspect="1" noChangeArrowheads="1"/>
          </p:cNvPicPr>
          <p:nvPr/>
        </p:nvPicPr>
        <p:blipFill>
          <a:blip r:embed="rId3">
            <a:alphaModFix amt="25000"/>
            <a:extLst>
              <a:ext uri="{BEBA8EAE-BF5A-486C-A8C5-ECC9F3942E4B}">
                <a14:imgProps xmlns:a14="http://schemas.microsoft.com/office/drawing/2010/main">
                  <a14:imgLayer r:embed="rId4">
                    <a14:imgEffect>
                      <a14:brightnessContrast contrast="-36000"/>
                    </a14:imgEffect>
                  </a14:imgLayer>
                </a14:imgProps>
              </a:ext>
              <a:ext uri="{28A0092B-C50C-407E-A947-70E740481C1C}">
                <a14:useLocalDpi xmlns:a14="http://schemas.microsoft.com/office/drawing/2010/main" val="0"/>
              </a:ext>
            </a:extLst>
          </a:blip>
          <a:srcRect/>
          <a:stretch>
            <a:fillRect/>
          </a:stretch>
        </p:blipFill>
        <p:spPr bwMode="auto">
          <a:xfrm>
            <a:off x="0" y="-1"/>
            <a:ext cx="9144004" cy="51435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hart, box and whisker chart&#10;&#10;Description automatically generated">
            <a:extLst>
              <a:ext uri="{FF2B5EF4-FFF2-40B4-BE49-F238E27FC236}">
                <a16:creationId xmlns:a16="http://schemas.microsoft.com/office/drawing/2014/main" id="{4B2884BA-EAD1-02A9-249D-AD69453C25B2}"/>
              </a:ext>
            </a:extLst>
          </p:cNvPr>
          <p:cNvPicPr>
            <a:picLocks noChangeAspect="1"/>
          </p:cNvPicPr>
          <p:nvPr/>
        </p:nvPicPr>
        <p:blipFill>
          <a:blip r:embed="rId5"/>
          <a:stretch>
            <a:fillRect/>
          </a:stretch>
        </p:blipFill>
        <p:spPr>
          <a:xfrm>
            <a:off x="457918" y="1088034"/>
            <a:ext cx="7845629" cy="3932759"/>
          </a:xfrm>
          <a:prstGeom prst="rect">
            <a:avLst/>
          </a:prstGeom>
        </p:spPr>
      </p:pic>
      <p:sp>
        <p:nvSpPr>
          <p:cNvPr id="3" name="TextBox 2">
            <a:extLst>
              <a:ext uri="{FF2B5EF4-FFF2-40B4-BE49-F238E27FC236}">
                <a16:creationId xmlns:a16="http://schemas.microsoft.com/office/drawing/2014/main" id="{7F315291-3848-9943-1CBC-CF36FE5660B8}"/>
              </a:ext>
            </a:extLst>
          </p:cNvPr>
          <p:cNvSpPr txBox="1"/>
          <p:nvPr/>
        </p:nvSpPr>
        <p:spPr>
          <a:xfrm>
            <a:off x="2080877" y="-26197"/>
            <a:ext cx="54508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Current NFL Position vs Age</a:t>
            </a:r>
          </a:p>
        </p:txBody>
      </p:sp>
      <p:sp>
        <p:nvSpPr>
          <p:cNvPr id="4" name="Rectangle 3">
            <a:extLst>
              <a:ext uri="{FF2B5EF4-FFF2-40B4-BE49-F238E27FC236}">
                <a16:creationId xmlns:a16="http://schemas.microsoft.com/office/drawing/2014/main" id="{C4EAB51C-FAA2-D4F0-E43C-F1332143C8F0}"/>
              </a:ext>
            </a:extLst>
          </p:cNvPr>
          <p:cNvSpPr/>
          <p:nvPr/>
        </p:nvSpPr>
        <p:spPr>
          <a:xfrm>
            <a:off x="92500" y="564814"/>
            <a:ext cx="3336421" cy="523220"/>
          </a:xfrm>
          <a:prstGeom prst="rect">
            <a:avLst/>
          </a:prstGeom>
          <a:noFill/>
        </p:spPr>
        <p:txBody>
          <a:bodyPr wrap="square" lIns="91440" tIns="45720" rIns="91440" bIns="45720">
            <a:spAutoFit/>
          </a:bodyPr>
          <a:lstStyle/>
          <a:p>
            <a:pPr algn="ctr"/>
            <a:r>
              <a:rPr lang="en-US" sz="2800">
                <a:ln w="0"/>
                <a:effectLst>
                  <a:outerShdw blurRad="38100" dist="19050" dir="2700000" algn="tl" rotWithShape="0">
                    <a:schemeClr val="dk1">
                      <a:alpha val="40000"/>
                    </a:schemeClr>
                  </a:outerShdw>
                </a:effectLst>
              </a:rPr>
              <a:t>Oldest active players:</a:t>
            </a:r>
            <a:endParaRPr lang="en-US" sz="2800" b="0" cap="none" spc="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FC327F60-8608-036E-A53A-677CC71B8BEA}"/>
              </a:ext>
            </a:extLst>
          </p:cNvPr>
          <p:cNvSpPr/>
          <p:nvPr/>
        </p:nvSpPr>
        <p:spPr>
          <a:xfrm>
            <a:off x="3428921" y="558578"/>
            <a:ext cx="1163275"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Kicker</a:t>
            </a:r>
          </a:p>
        </p:txBody>
      </p:sp>
      <p:sp>
        <p:nvSpPr>
          <p:cNvPr id="6" name="Rectangle 5">
            <a:extLst>
              <a:ext uri="{FF2B5EF4-FFF2-40B4-BE49-F238E27FC236}">
                <a16:creationId xmlns:a16="http://schemas.microsoft.com/office/drawing/2014/main" id="{13294B41-9DCD-F324-9CEA-6D51D8898FD1}"/>
              </a:ext>
            </a:extLst>
          </p:cNvPr>
          <p:cNvSpPr/>
          <p:nvPr/>
        </p:nvSpPr>
        <p:spPr>
          <a:xfrm>
            <a:off x="4769558" y="583158"/>
            <a:ext cx="1163275"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Punter</a:t>
            </a:r>
          </a:p>
        </p:txBody>
      </p:sp>
      <p:sp>
        <p:nvSpPr>
          <p:cNvPr id="7" name="Rectangle 6">
            <a:extLst>
              <a:ext uri="{FF2B5EF4-FFF2-40B4-BE49-F238E27FC236}">
                <a16:creationId xmlns:a16="http://schemas.microsoft.com/office/drawing/2014/main" id="{42EF061F-A40C-E648-82E5-D47618D9B247}"/>
              </a:ext>
            </a:extLst>
          </p:cNvPr>
          <p:cNvSpPr/>
          <p:nvPr/>
        </p:nvSpPr>
        <p:spPr>
          <a:xfrm>
            <a:off x="6118702" y="558578"/>
            <a:ext cx="2184846"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Quarter back</a:t>
            </a:r>
          </a:p>
        </p:txBody>
      </p:sp>
      <p:pic>
        <p:nvPicPr>
          <p:cNvPr id="9" name="Picture 4" descr="Design elements - Football positions | Design elements - Football positions  (for perspective view) | Design elements - Soccer (Football) positions |  Number Symbol For Football Player">
            <a:extLst>
              <a:ext uri="{FF2B5EF4-FFF2-40B4-BE49-F238E27FC236}">
                <a16:creationId xmlns:a16="http://schemas.microsoft.com/office/drawing/2014/main" id="{EE27F0B3-BB61-919D-0F84-46A41E52279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81327" y="1170068"/>
            <a:ext cx="1652299" cy="9655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Scale>
                                      <p:cBhvr>
                                        <p:cTn id="1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7"/>
                                        </p:tgtEl>
                                        <p:attrNameLst>
                                          <p:attrName>ppt_x</p:attrName>
                                          <p:attrName>ppt_y</p:attrName>
                                        </p:attrNameLst>
                                      </p:cBhvr>
                                    </p:animMotion>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1080</Words>
  <Application>Microsoft Macintosh PowerPoint</Application>
  <PresentationFormat>On-screen Show (16:9)</PresentationFormat>
  <Paragraphs>183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vt:lpstr>
      <vt:lpstr>Courier New</vt:lpstr>
      <vt:lpstr>Calibri Light</vt:lpstr>
      <vt:lpstr>Arial</vt:lpstr>
      <vt:lpstr>Calibri</vt:lpstr>
      <vt:lpstr>Lato</vt:lpstr>
      <vt:lpstr>Office Theme</vt:lpstr>
      <vt:lpstr>Broncos Extra Point NFL Stats</vt:lpstr>
      <vt:lpstr>PowerPoint Presentation</vt:lpstr>
      <vt:lpstr>Football at Santa Clara University</vt:lpstr>
      <vt:lpstr>Where do NFL Players Come From?</vt:lpstr>
      <vt:lpstr>Basic NFL Stats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Stats</dc:title>
  <cp:lastModifiedBy>Diego Jimenez</cp:lastModifiedBy>
  <cp:revision>4</cp:revision>
  <dcterms:modified xsi:type="dcterms:W3CDTF">2022-12-03T09:06:11Z</dcterms:modified>
</cp:coreProperties>
</file>